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8.xml" ContentType="application/vnd.openxmlformats-officedocument.presentationml.tags+xml"/>
  <Override PartName="/ppt/tags/tag23.xml" ContentType="application/vnd.openxmlformats-officedocument.presentationml.tags+xml"/>
  <Override PartName="/ppt/tags/tag9.xml" ContentType="application/vnd.openxmlformats-officedocument.presentationml.tags+xml"/>
  <Override PartName="/ppt/tags/tag22.xml" ContentType="application/vnd.openxmlformats-officedocument.presentationml.tags+xml"/>
  <Override PartName="/ppt/tags/tag4.xml" ContentType="application/vnd.openxmlformats-officedocument.presentationml.tags+xml"/>
  <Override PartName="/ppt/tags/tag10.xml" ContentType="application/vnd.openxmlformats-officedocument.presentationml.tags+xml"/>
  <Override PartName="/ppt/tags/tag24.xml" ContentType="application/vnd.openxmlformats-officedocument.presentationml.tags+xml"/>
  <Override PartName="/ppt/tags/tag11.xml" ContentType="application/vnd.openxmlformats-officedocument.presentationml.tags+xml"/>
  <Override PartName="/ppt/tags/tag2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9.xml" ContentType="application/vnd.openxmlformats-officedocument.presentationml.tags+xml"/>
  <Override PartName="/ppt/tags/tag14.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1" r:id="rId3"/>
    <p:sldMasterId id="2147483708" r:id="rId4"/>
  </p:sldMasterIdLst>
  <p:notesMasterIdLst>
    <p:notesMasterId r:id="rId47"/>
  </p:notesMasterIdLst>
  <p:sldIdLst>
    <p:sldId id="271" r:id="rId5"/>
    <p:sldId id="551" r:id="rId6"/>
    <p:sldId id="264" r:id="rId7"/>
    <p:sldId id="631" r:id="rId8"/>
    <p:sldId id="641" r:id="rId9"/>
    <p:sldId id="601" r:id="rId10"/>
    <p:sldId id="506" r:id="rId11"/>
    <p:sldId id="651" r:id="rId12"/>
    <p:sldId id="602" r:id="rId13"/>
    <p:sldId id="603" r:id="rId14"/>
    <p:sldId id="650" r:id="rId15"/>
    <p:sldId id="672" r:id="rId16"/>
    <p:sldId id="665" r:id="rId17"/>
    <p:sldId id="658" r:id="rId18"/>
    <p:sldId id="663" r:id="rId19"/>
    <p:sldId id="692" r:id="rId20"/>
    <p:sldId id="659" r:id="rId21"/>
    <p:sldId id="682" r:id="rId22"/>
    <p:sldId id="670" r:id="rId23"/>
    <p:sldId id="683" r:id="rId24"/>
    <p:sldId id="669" r:id="rId25"/>
    <p:sldId id="664" r:id="rId26"/>
    <p:sldId id="263" r:id="rId27"/>
    <p:sldId id="610" r:id="rId28"/>
    <p:sldId id="690" r:id="rId29"/>
    <p:sldId id="671" r:id="rId30"/>
    <p:sldId id="287" r:id="rId31"/>
    <p:sldId id="694" r:id="rId32"/>
    <p:sldId id="292" r:id="rId33"/>
    <p:sldId id="685" r:id="rId34"/>
    <p:sldId id="686" r:id="rId35"/>
    <p:sldId id="677" r:id="rId36"/>
    <p:sldId id="676" r:id="rId37"/>
    <p:sldId id="689" r:id="rId38"/>
    <p:sldId id="678" r:id="rId39"/>
    <p:sldId id="688" r:id="rId40"/>
    <p:sldId id="684" r:id="rId41"/>
    <p:sldId id="656" r:id="rId42"/>
    <p:sldId id="687" r:id="rId43"/>
    <p:sldId id="566" r:id="rId44"/>
    <p:sldId id="645" r:id="rId45"/>
    <p:sldId id="64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 Yvonne (OS/OASH)" initials="LY(" lastIdx="20" clrIdx="0">
    <p:extLst>
      <p:ext uri="{19B8F6BF-5375-455C-9EA6-DF929625EA0E}">
        <p15:presenceInfo xmlns:p15="http://schemas.microsoft.com/office/powerpoint/2012/main" userId="S::Yvonne.Lau@hhs.gov::9f42a85b-3394-4dd0-9921-89fc40490399" providerId="AD"/>
      </p:ext>
    </p:extLst>
  </p:cmAuthor>
  <p:cmAuthor id="2" name="Azar, Marianna (OS/OASH)" initials="AM(" lastIdx="8" clrIdx="1">
    <p:extLst>
      <p:ext uri="{19B8F6BF-5375-455C-9EA6-DF929625EA0E}">
        <p15:presenceInfo xmlns:p15="http://schemas.microsoft.com/office/powerpoint/2012/main" userId="S::Marianna.Azar@hhs.gov::38eb4814-46c1-47e1-b21c-84259551d9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0" autoAdjust="0"/>
    <p:restoredTop sz="69330" autoAdjust="0"/>
  </p:normalViewPr>
  <p:slideViewPr>
    <p:cSldViewPr snapToGrid="0">
      <p:cViewPr varScale="1">
        <p:scale>
          <a:sx n="65" d="100"/>
          <a:sy n="65" d="100"/>
        </p:scale>
        <p:origin x="66" y="216"/>
      </p:cViewPr>
      <p:guideLst/>
    </p:cSldViewPr>
  </p:slideViewPr>
  <p:outlineViewPr>
    <p:cViewPr>
      <p:scale>
        <a:sx n="33" d="100"/>
        <a:sy n="33" d="100"/>
      </p:scale>
      <p:origin x="0" y="-5886"/>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ustomXml" Target="../customXml/item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9244B5-2238-472D-8F41-C03A4312FAE6}" type="datetimeFigureOut">
              <a:rPr lang="en-US" smtClean="0"/>
              <a:t>12/2/2022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D5F7BD-375C-4C1D-999D-A5D6A2D830ED}" type="slidenum">
              <a:rPr lang="en-US" smtClean="0"/>
              <a:t>‹#›</a:t>
            </a:fld>
            <a:endParaRPr lang="en-US" dirty="0"/>
          </a:p>
        </p:txBody>
      </p:sp>
    </p:spTree>
    <p:extLst>
      <p:ext uri="{BB962C8B-B14F-4D97-AF65-F5344CB8AC3E}">
        <p14:creationId xmlns:p14="http://schemas.microsoft.com/office/powerpoint/2010/main" val="20989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8861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11</a:t>
            </a:fld>
            <a:endParaRPr lang="en-US" dirty="0"/>
          </a:p>
        </p:txBody>
      </p:sp>
    </p:spTree>
    <p:extLst>
      <p:ext uri="{BB962C8B-B14F-4D97-AF65-F5344CB8AC3E}">
        <p14:creationId xmlns:p14="http://schemas.microsoft.com/office/powerpoint/2010/main" val="3911074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12</a:t>
            </a:fld>
            <a:endParaRPr lang="en-US" dirty="0"/>
          </a:p>
        </p:txBody>
      </p:sp>
    </p:spTree>
    <p:extLst>
      <p:ext uri="{BB962C8B-B14F-4D97-AF65-F5344CB8AC3E}">
        <p14:creationId xmlns:p14="http://schemas.microsoft.com/office/powerpoint/2010/main" val="2924036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13</a:t>
            </a:fld>
            <a:endParaRPr lang="en-US" dirty="0"/>
          </a:p>
        </p:txBody>
      </p:sp>
    </p:spTree>
    <p:extLst>
      <p:ext uri="{BB962C8B-B14F-4D97-AF65-F5344CB8AC3E}">
        <p14:creationId xmlns:p14="http://schemas.microsoft.com/office/powerpoint/2010/main" val="117698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14</a:t>
            </a:fld>
            <a:endParaRPr lang="en-US" dirty="0"/>
          </a:p>
        </p:txBody>
      </p:sp>
    </p:spTree>
    <p:extLst>
      <p:ext uri="{BB962C8B-B14F-4D97-AF65-F5344CB8AC3E}">
        <p14:creationId xmlns:p14="http://schemas.microsoft.com/office/powerpoint/2010/main" val="1249841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15</a:t>
            </a:fld>
            <a:endParaRPr lang="en-US" dirty="0"/>
          </a:p>
        </p:txBody>
      </p:sp>
    </p:spTree>
    <p:extLst>
      <p:ext uri="{BB962C8B-B14F-4D97-AF65-F5344CB8AC3E}">
        <p14:creationId xmlns:p14="http://schemas.microsoft.com/office/powerpoint/2010/main" val="3643474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16</a:t>
            </a:fld>
            <a:endParaRPr lang="en-US" dirty="0"/>
          </a:p>
        </p:txBody>
      </p:sp>
    </p:spTree>
    <p:extLst>
      <p:ext uri="{BB962C8B-B14F-4D97-AF65-F5344CB8AC3E}">
        <p14:creationId xmlns:p14="http://schemas.microsoft.com/office/powerpoint/2010/main" val="3781227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17</a:t>
            </a:fld>
            <a:endParaRPr lang="en-US" dirty="0"/>
          </a:p>
        </p:txBody>
      </p:sp>
    </p:spTree>
    <p:extLst>
      <p:ext uri="{BB962C8B-B14F-4D97-AF65-F5344CB8AC3E}">
        <p14:creationId xmlns:p14="http://schemas.microsoft.com/office/powerpoint/2010/main" val="101726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18</a:t>
            </a:fld>
            <a:endParaRPr lang="en-US" dirty="0"/>
          </a:p>
        </p:txBody>
      </p:sp>
    </p:spTree>
    <p:extLst>
      <p:ext uri="{BB962C8B-B14F-4D97-AF65-F5344CB8AC3E}">
        <p14:creationId xmlns:p14="http://schemas.microsoft.com/office/powerpoint/2010/main" val="307366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19</a:t>
            </a:fld>
            <a:endParaRPr lang="en-US" dirty="0"/>
          </a:p>
        </p:txBody>
      </p:sp>
    </p:spTree>
    <p:extLst>
      <p:ext uri="{BB962C8B-B14F-4D97-AF65-F5344CB8AC3E}">
        <p14:creationId xmlns:p14="http://schemas.microsoft.com/office/powerpoint/2010/main" val="533662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20</a:t>
            </a:fld>
            <a:endParaRPr lang="en-US" dirty="0"/>
          </a:p>
        </p:txBody>
      </p:sp>
    </p:spTree>
    <p:extLst>
      <p:ext uri="{BB962C8B-B14F-4D97-AF65-F5344CB8AC3E}">
        <p14:creationId xmlns:p14="http://schemas.microsoft.com/office/powerpoint/2010/main" val="4235423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2</a:t>
            </a:fld>
            <a:endParaRPr lang="en-US" dirty="0"/>
          </a:p>
        </p:txBody>
      </p:sp>
    </p:spTree>
    <p:extLst>
      <p:ext uri="{BB962C8B-B14F-4D97-AF65-F5344CB8AC3E}">
        <p14:creationId xmlns:p14="http://schemas.microsoft.com/office/powerpoint/2010/main" val="3282635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21</a:t>
            </a:fld>
            <a:endParaRPr lang="en-US" dirty="0"/>
          </a:p>
        </p:txBody>
      </p:sp>
    </p:spTree>
    <p:extLst>
      <p:ext uri="{BB962C8B-B14F-4D97-AF65-F5344CB8AC3E}">
        <p14:creationId xmlns:p14="http://schemas.microsoft.com/office/powerpoint/2010/main" val="3215699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22</a:t>
            </a:fld>
            <a:endParaRPr lang="en-US" dirty="0"/>
          </a:p>
        </p:txBody>
      </p:sp>
    </p:spTree>
    <p:extLst>
      <p:ext uri="{BB962C8B-B14F-4D97-AF65-F5344CB8AC3E}">
        <p14:creationId xmlns:p14="http://schemas.microsoft.com/office/powerpoint/2010/main" val="12890488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B36DFB-7DB6-2A4C-B837-27FB59B6494E}" type="slidenum">
              <a:rPr lang="en-US" smtClean="0"/>
              <a:t>23</a:t>
            </a:fld>
            <a:endParaRPr lang="en-US" dirty="0"/>
          </a:p>
        </p:txBody>
      </p:sp>
    </p:spTree>
    <p:extLst>
      <p:ext uri="{BB962C8B-B14F-4D97-AF65-F5344CB8AC3E}">
        <p14:creationId xmlns:p14="http://schemas.microsoft.com/office/powerpoint/2010/main" val="3978861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290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26</a:t>
            </a:fld>
            <a:endParaRPr lang="en-US" dirty="0"/>
          </a:p>
        </p:txBody>
      </p:sp>
    </p:spTree>
    <p:extLst>
      <p:ext uri="{BB962C8B-B14F-4D97-AF65-F5344CB8AC3E}">
        <p14:creationId xmlns:p14="http://schemas.microsoft.com/office/powerpoint/2010/main" val="1921355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2750" y="700088"/>
            <a:ext cx="6216650" cy="3497262"/>
          </a:xfrm>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Verdana"/>
                <a:ea typeface="Verdana"/>
                <a:cs typeface="Verdana"/>
                <a:sym typeface="Verdana"/>
              </a:rPr>
              <a:pPr algn="r">
                <a:buSzPct val="25000"/>
              </a:pPr>
              <a:t>27</a:t>
            </a:fld>
            <a:endParaRPr lang="en-US"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9227201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Verdana"/>
                <a:ea typeface="Verdana"/>
                <a:cs typeface="Verdana"/>
                <a:sym typeface="Verdana"/>
              </a:rPr>
              <a:pPr algn="r">
                <a:buSzPct val="25000"/>
              </a:pPr>
              <a:t>29</a:t>
            </a:fld>
            <a:endParaRPr lang="en-US"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318226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Verdana"/>
                <a:ea typeface="Verdana"/>
                <a:cs typeface="Verdana"/>
                <a:sym typeface="Verdana"/>
              </a:rPr>
              <a:pPr algn="r">
                <a:buSzPct val="25000"/>
              </a:pPr>
              <a:t>30</a:t>
            </a:fld>
            <a:endParaRPr lang="en-US"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30295174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a:solidFill>
                  <a:schemeClr val="dk1"/>
                </a:solidFill>
                <a:latin typeface="Verdana"/>
                <a:ea typeface="Verdana"/>
                <a:cs typeface="Verdana"/>
                <a:sym typeface="Verdana"/>
              </a:rPr>
              <a:pPr algn="r">
                <a:buSzPct val="25000"/>
              </a:pPr>
              <a:t>31</a:t>
            </a:fld>
            <a:endParaRPr lang="en-US" dirty="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26801776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32</a:t>
            </a:fld>
            <a:endParaRPr lang="en-US" dirty="0"/>
          </a:p>
        </p:txBody>
      </p:sp>
    </p:spTree>
    <p:extLst>
      <p:ext uri="{BB962C8B-B14F-4D97-AF65-F5344CB8AC3E}">
        <p14:creationId xmlns:p14="http://schemas.microsoft.com/office/powerpoint/2010/main" val="1222437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417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33</a:t>
            </a:fld>
            <a:endParaRPr lang="en-US" dirty="0"/>
          </a:p>
        </p:txBody>
      </p:sp>
    </p:spTree>
    <p:extLst>
      <p:ext uri="{BB962C8B-B14F-4D97-AF65-F5344CB8AC3E}">
        <p14:creationId xmlns:p14="http://schemas.microsoft.com/office/powerpoint/2010/main" val="2213758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34</a:t>
            </a:fld>
            <a:endParaRPr lang="en-US" dirty="0"/>
          </a:p>
        </p:txBody>
      </p:sp>
    </p:spTree>
    <p:extLst>
      <p:ext uri="{BB962C8B-B14F-4D97-AF65-F5344CB8AC3E}">
        <p14:creationId xmlns:p14="http://schemas.microsoft.com/office/powerpoint/2010/main" val="2571481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35</a:t>
            </a:fld>
            <a:endParaRPr lang="en-US" dirty="0"/>
          </a:p>
        </p:txBody>
      </p:sp>
    </p:spTree>
    <p:extLst>
      <p:ext uri="{BB962C8B-B14F-4D97-AF65-F5344CB8AC3E}">
        <p14:creationId xmlns:p14="http://schemas.microsoft.com/office/powerpoint/2010/main" val="1570537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36</a:t>
            </a:fld>
            <a:endParaRPr lang="en-US" dirty="0"/>
          </a:p>
        </p:txBody>
      </p:sp>
    </p:spTree>
    <p:extLst>
      <p:ext uri="{BB962C8B-B14F-4D97-AF65-F5344CB8AC3E}">
        <p14:creationId xmlns:p14="http://schemas.microsoft.com/office/powerpoint/2010/main" val="29554531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37</a:t>
            </a:fld>
            <a:endParaRPr lang="en-US" dirty="0"/>
          </a:p>
        </p:txBody>
      </p:sp>
    </p:spTree>
    <p:extLst>
      <p:ext uri="{BB962C8B-B14F-4D97-AF65-F5344CB8AC3E}">
        <p14:creationId xmlns:p14="http://schemas.microsoft.com/office/powerpoint/2010/main" val="15312368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39</a:t>
            </a:fld>
            <a:endParaRPr lang="en-US" dirty="0"/>
          </a:p>
        </p:txBody>
      </p:sp>
    </p:spTree>
    <p:extLst>
      <p:ext uri="{BB962C8B-B14F-4D97-AF65-F5344CB8AC3E}">
        <p14:creationId xmlns:p14="http://schemas.microsoft.com/office/powerpoint/2010/main" val="34885710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72B32-1A00-43DB-BBB8-B81738A487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3748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4664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33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B36DFB-7DB6-2A4C-B837-27FB59B649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007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6</a:t>
            </a:fld>
            <a:endParaRPr lang="en-US" dirty="0"/>
          </a:p>
        </p:txBody>
      </p:sp>
    </p:spTree>
    <p:extLst>
      <p:ext uri="{BB962C8B-B14F-4D97-AF65-F5344CB8AC3E}">
        <p14:creationId xmlns:p14="http://schemas.microsoft.com/office/powerpoint/2010/main" val="29508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506FACE-C512-40E6-A5DD-43FE0983DA52}" type="slidenum">
              <a:rPr kumimoji="0" 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0" cap="none" spc="0" normalizeH="0" baseline="0" noProof="0" dirty="0">
              <a:ln>
                <a:noFill/>
              </a:ln>
              <a:solidFill>
                <a:prstClr val="black"/>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8</a:t>
            </a:fld>
            <a:endParaRPr lang="en-US" dirty="0"/>
          </a:p>
        </p:txBody>
      </p:sp>
    </p:spTree>
    <p:extLst>
      <p:ext uri="{BB962C8B-B14F-4D97-AF65-F5344CB8AC3E}">
        <p14:creationId xmlns:p14="http://schemas.microsoft.com/office/powerpoint/2010/main" val="96448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9</a:t>
            </a:fld>
            <a:endParaRPr lang="en-US" dirty="0"/>
          </a:p>
        </p:txBody>
      </p:sp>
    </p:spTree>
    <p:extLst>
      <p:ext uri="{BB962C8B-B14F-4D97-AF65-F5344CB8AC3E}">
        <p14:creationId xmlns:p14="http://schemas.microsoft.com/office/powerpoint/2010/main" val="3047441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D5F7BD-375C-4C1D-999D-A5D6A2D830ED}" type="slidenum">
              <a:rPr lang="en-US" smtClean="0"/>
              <a:t>10</a:t>
            </a:fld>
            <a:endParaRPr lang="en-US" dirty="0"/>
          </a:p>
        </p:txBody>
      </p:sp>
    </p:spTree>
    <p:extLst>
      <p:ext uri="{BB962C8B-B14F-4D97-AF65-F5344CB8AC3E}">
        <p14:creationId xmlns:p14="http://schemas.microsoft.com/office/powerpoint/2010/main" val="830976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dirty="0"/>
              <a:t>Insert footer information as needed</a:t>
            </a:r>
          </a:p>
        </p:txBody>
      </p:sp>
      <p:pic>
        <p:nvPicPr>
          <p:cNvPr id="3" name="Picture 2" descr="Graphical user interface, text&#10;&#10;Description automatically generated">
            <a:extLst>
              <a:ext uri="{FF2B5EF4-FFF2-40B4-BE49-F238E27FC236}">
                <a16:creationId xmlns:a16="http://schemas.microsoft.com/office/drawing/2014/main" id="{D0942FC3-D151-48A7-B02D-FFB102D905AD}"/>
              </a:ext>
            </a:extLst>
          </p:cNvPr>
          <p:cNvPicPr>
            <a:picLocks noChangeAspect="1"/>
          </p:cNvPicPr>
          <p:nvPr userDrawn="1"/>
        </p:nvPicPr>
        <p:blipFill>
          <a:blip r:embed="rId3"/>
          <a:stretch>
            <a:fillRect/>
          </a:stretch>
        </p:blipFill>
        <p:spPr>
          <a:xfrm>
            <a:off x="1648950" y="6124147"/>
            <a:ext cx="2470525" cy="476809"/>
          </a:xfrm>
          <a:prstGeom prst="rect">
            <a:avLst/>
          </a:prstGeom>
        </p:spPr>
      </p:pic>
      <p:pic>
        <p:nvPicPr>
          <p:cNvPr id="4" name="Picture 3">
            <a:extLst>
              <a:ext uri="{FF2B5EF4-FFF2-40B4-BE49-F238E27FC236}">
                <a16:creationId xmlns:a16="http://schemas.microsoft.com/office/drawing/2014/main" id="{841E45BF-CF55-4792-909D-6F3A8C944EAD}"/>
              </a:ext>
            </a:extLst>
          </p:cNvPr>
          <p:cNvPicPr>
            <a:picLocks noChangeAspect="1"/>
          </p:cNvPicPr>
          <p:nvPr userDrawn="1"/>
        </p:nvPicPr>
        <p:blipFill>
          <a:blip r:embed="rId4"/>
          <a:stretch>
            <a:fillRect/>
          </a:stretch>
        </p:blipFill>
        <p:spPr>
          <a:xfrm>
            <a:off x="826813" y="6048598"/>
            <a:ext cx="742950" cy="628650"/>
          </a:xfrm>
          <a:prstGeom prst="rect">
            <a:avLst/>
          </a:prstGeom>
        </p:spPr>
      </p:pic>
    </p:spTree>
    <p:extLst>
      <p:ext uri="{BB962C8B-B14F-4D97-AF65-F5344CB8AC3E}">
        <p14:creationId xmlns:p14="http://schemas.microsoft.com/office/powerpoint/2010/main" val="31438022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1E55-9FD7-4375-8E7F-F5B5BF526AB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FFC0B-4CEB-4D25-9275-C50C55EFB9A3}"/>
              </a:ext>
            </a:extLst>
          </p:cNvPr>
          <p:cNvSpPr>
            <a:spLocks noGrp="1"/>
          </p:cNvSpPr>
          <p:nvPr>
            <p:ph type="ftr" sz="quarter" idx="10"/>
          </p:nvPr>
        </p:nvSpPr>
        <p:spPr/>
        <p:txBody>
          <a:body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932C8-700A-48AA-ABDF-F5F1675B8320}"/>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85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31455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rot="16200000">
            <a:off x="10474870" y="1584960"/>
            <a:ext cx="2438399" cy="487680"/>
          </a:xfrm>
          <a:prstGeom prst="rect">
            <a:avLst/>
          </a:prstGeom>
        </p:spPr>
        <p:txBody>
          <a:bodyPr/>
          <a:lstStyle>
            <a:lvl1pPr>
              <a:defRPr/>
            </a:lvl1pPr>
          </a:lstStyle>
          <a:p>
            <a:pPr>
              <a:defRPr/>
            </a:pPr>
            <a:endParaRPr lang="en-US" dirty="0"/>
          </a:p>
        </p:txBody>
      </p:sp>
      <p:sp>
        <p:nvSpPr>
          <p:cNvPr id="5" name="Footer Placeholder 21"/>
          <p:cNvSpPr>
            <a:spLocks noGrp="1"/>
          </p:cNvSpPr>
          <p:nvPr>
            <p:ph type="ftr" sz="quarter" idx="11"/>
          </p:nvPr>
        </p:nvSpPr>
        <p:spPr>
          <a:xfrm rot="16200000">
            <a:off x="10510429" y="3987800"/>
            <a:ext cx="2367281" cy="487680"/>
          </a:xfrm>
          <a:prstGeom prst="rect">
            <a:avLst/>
          </a:prstGeom>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pPr>
              <a:defRPr/>
            </a:pPr>
            <a:fld id="{0990FFAD-281E-4C7B-AC58-817D6C5B3259}" type="slidenum">
              <a:rPr lang="en-US"/>
              <a:pPr>
                <a:defRPr/>
              </a:pPr>
              <a:t>‹#›</a:t>
            </a:fld>
            <a:endParaRPr lang="en-US" dirty="0"/>
          </a:p>
        </p:txBody>
      </p:sp>
    </p:spTree>
    <p:extLst>
      <p:ext uri="{BB962C8B-B14F-4D97-AF65-F5344CB8AC3E}">
        <p14:creationId xmlns:p14="http://schemas.microsoft.com/office/powerpoint/2010/main" val="1180896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8474842" cy="2187126"/>
          </a:xfrm>
        </p:spPr>
        <p:txBody>
          <a:bodyPr>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dirty="0"/>
              <a:t>Presentation Title in Arial Bold, 36pt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lstStyle>
            <a:lvl1pPr marL="0" indent="0" algn="l">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 Name on first line, Month DD, YYYY on second line</a:t>
            </a:r>
          </a:p>
        </p:txBody>
      </p:sp>
      <p:cxnSp>
        <p:nvCxnSpPr>
          <p:cNvPr id="5" name="Straight Connector 4">
            <a:extLst>
              <a:ext uri="{FF2B5EF4-FFF2-40B4-BE49-F238E27FC236}">
                <a16:creationId xmlns:a16="http://schemas.microsoft.com/office/drawing/2014/main" id="{F7D0124E-2069-2E48-82AE-8743ED1ECCED}"/>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sp>
        <p:nvSpPr>
          <p:cNvPr id="7" name="Footer Placeholder 4">
            <a:extLst>
              <a:ext uri="{FF2B5EF4-FFF2-40B4-BE49-F238E27FC236}">
                <a16:creationId xmlns:a16="http://schemas.microsoft.com/office/drawing/2014/main" id="{0C8B181B-92C6-453F-8487-FC0D1F4D6E53}"/>
              </a:ext>
            </a:extLst>
          </p:cNvPr>
          <p:cNvSpPr>
            <a:spLocks noGrp="1"/>
          </p:cNvSpPr>
          <p:nvPr>
            <p:ph type="ftr" sz="quarter" idx="3"/>
          </p:nvPr>
        </p:nvSpPr>
        <p:spPr>
          <a:xfrm>
            <a:off x="826813" y="5617342"/>
            <a:ext cx="4114800" cy="36512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endParaRPr lang="en-US" dirty="0"/>
          </a:p>
        </p:txBody>
      </p:sp>
      <p:pic>
        <p:nvPicPr>
          <p:cNvPr id="3" name="Picture 2" descr="Graphical user interface, text&#10;&#10;Description automatically generated">
            <a:extLst>
              <a:ext uri="{FF2B5EF4-FFF2-40B4-BE49-F238E27FC236}">
                <a16:creationId xmlns:a16="http://schemas.microsoft.com/office/drawing/2014/main" id="{D0942FC3-D151-48A7-B02D-FFB102D905AD}"/>
              </a:ext>
            </a:extLst>
          </p:cNvPr>
          <p:cNvPicPr>
            <a:picLocks noChangeAspect="1"/>
          </p:cNvPicPr>
          <p:nvPr userDrawn="1"/>
        </p:nvPicPr>
        <p:blipFill>
          <a:blip r:embed="rId3"/>
          <a:stretch>
            <a:fillRect/>
          </a:stretch>
        </p:blipFill>
        <p:spPr>
          <a:xfrm>
            <a:off x="1648950" y="6124147"/>
            <a:ext cx="2470525" cy="476809"/>
          </a:xfrm>
          <a:prstGeom prst="rect">
            <a:avLst/>
          </a:prstGeom>
        </p:spPr>
      </p:pic>
      <p:pic>
        <p:nvPicPr>
          <p:cNvPr id="4" name="Picture 3">
            <a:extLst>
              <a:ext uri="{FF2B5EF4-FFF2-40B4-BE49-F238E27FC236}">
                <a16:creationId xmlns:a16="http://schemas.microsoft.com/office/drawing/2014/main" id="{841E45BF-CF55-4792-909D-6F3A8C944EAD}"/>
              </a:ext>
            </a:extLst>
          </p:cNvPr>
          <p:cNvPicPr>
            <a:picLocks noChangeAspect="1"/>
          </p:cNvPicPr>
          <p:nvPr userDrawn="1"/>
        </p:nvPicPr>
        <p:blipFill>
          <a:blip r:embed="rId4"/>
          <a:stretch>
            <a:fillRect/>
          </a:stretch>
        </p:blipFill>
        <p:spPr>
          <a:xfrm>
            <a:off x="826813" y="6048598"/>
            <a:ext cx="742950" cy="628650"/>
          </a:xfrm>
          <a:prstGeom prst="rect">
            <a:avLst/>
          </a:prstGeom>
        </p:spPr>
      </p:pic>
    </p:spTree>
    <p:extLst>
      <p:ext uri="{BB962C8B-B14F-4D97-AF65-F5344CB8AC3E}">
        <p14:creationId xmlns:p14="http://schemas.microsoft.com/office/powerpoint/2010/main" val="388583887"/>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68171" y="990634"/>
            <a:ext cx="11052699" cy="596610"/>
          </a:xfrm>
        </p:spPr>
        <p:txBody>
          <a:bodyPr>
            <a:normAutofit/>
          </a:bodyPr>
          <a:lstStyle>
            <a:lvl1pPr>
              <a:defRPr sz="3200"/>
            </a:lvl1pPr>
          </a:lstStyle>
          <a:p>
            <a:r>
              <a:rPr lang="en-US" dirty="0"/>
              <a:t>Slide Title is Arial Bold, 32pt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68171" y="2166151"/>
            <a:ext cx="11052699" cy="395944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a:lvl1pPr>
            <a:lvl2pPr marL="514350" marR="0" indent="-342900" algn="l" defTabSz="685800" rtl="0" eaLnBrk="1" fontAlgn="auto" latinLnBrk="0" hangingPunct="1">
              <a:lnSpc>
                <a:spcPct val="90000"/>
              </a:lnSpc>
              <a:spcBef>
                <a:spcPts val="750"/>
              </a:spcBef>
              <a:spcAft>
                <a:spcPts val="0"/>
              </a:spcAft>
              <a:buClrTx/>
              <a:buSzPct val="90000"/>
              <a:tabLst/>
              <a:defRPr sz="2200" b="0"/>
            </a:lvl2pPr>
            <a:lvl3pPr marL="857250" marR="0" indent="-342900" algn="l" defTabSz="685800" rtl="0" eaLnBrk="1" fontAlgn="auto" latinLnBrk="0" hangingPunct="1">
              <a:lnSpc>
                <a:spcPct val="90000"/>
              </a:lnSpc>
              <a:spcBef>
                <a:spcPts val="750"/>
              </a:spcBef>
              <a:spcAft>
                <a:spcPts val="0"/>
              </a:spcAft>
              <a:buClrTx/>
              <a:buSzTx/>
              <a:tabLst/>
              <a:defRPr sz="2000"/>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Tree>
    <p:extLst>
      <p:ext uri="{BB962C8B-B14F-4D97-AF65-F5344CB8AC3E}">
        <p14:creationId xmlns:p14="http://schemas.microsoft.com/office/powerpoint/2010/main" val="275713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Pct val="90000"/>
              <a:tabLst/>
              <a:defRPr b="0"/>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dirty="0"/>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36C7878D-AB86-43BA-BA08-6F27BC892F8D}"/>
              </a:ext>
            </a:extLst>
          </p:cNvPr>
          <p:cNvPicPr>
            <a:picLocks noChangeAspect="1"/>
          </p:cNvPicPr>
          <p:nvPr userDrawn="1"/>
        </p:nvPicPr>
        <p:blipFill>
          <a:blip r:embed="rId2"/>
          <a:stretch>
            <a:fillRect/>
          </a:stretch>
        </p:blipFill>
        <p:spPr>
          <a:xfrm>
            <a:off x="9484993" y="6315452"/>
            <a:ext cx="2470525" cy="476809"/>
          </a:xfrm>
          <a:prstGeom prst="rect">
            <a:avLst/>
          </a:prstGeom>
        </p:spPr>
      </p:pic>
    </p:spTree>
    <p:extLst>
      <p:ext uri="{BB962C8B-B14F-4D97-AF65-F5344CB8AC3E}">
        <p14:creationId xmlns:p14="http://schemas.microsoft.com/office/powerpoint/2010/main" val="1326975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497150" y="1075875"/>
            <a:ext cx="11061576" cy="596610"/>
          </a:xfrm>
        </p:spPr>
        <p:txBody>
          <a:bodyPr>
            <a:normAutofit/>
          </a:bodyPr>
          <a:lstStyle>
            <a:lvl1pPr>
              <a:defRPr sz="3200"/>
            </a:lvl1pPr>
          </a:lstStyle>
          <a:p>
            <a:r>
              <a:rPr lang="en-US" dirty="0"/>
              <a:t>Columns Slide Title is Arial Bold, 32pt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497150" y="2104009"/>
            <a:ext cx="5323792" cy="389167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161103" y="2104010"/>
            <a:ext cx="5397623" cy="389167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793535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3200"/>
            </a:lvl1pPr>
          </a:lstStyle>
          <a:p>
            <a:r>
              <a:rPr lang="en-US" dirty="0"/>
              <a:t>Charts Title is Arial Bold, 32pt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038600" y="2068497"/>
            <a:ext cx="7682883"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470517" y="2068497"/>
            <a:ext cx="3273567"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164438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dirty="0"/>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2" name="Picture 1">
            <a:extLst>
              <a:ext uri="{FF2B5EF4-FFF2-40B4-BE49-F238E27FC236}">
                <a16:creationId xmlns:a16="http://schemas.microsoft.com/office/drawing/2014/main" id="{8507F3EC-2ECB-42F7-A226-71D611250526}"/>
              </a:ext>
            </a:extLst>
          </p:cNvPr>
          <p:cNvPicPr>
            <a:picLocks noChangeAspect="1"/>
          </p:cNvPicPr>
          <p:nvPr userDrawn="1"/>
        </p:nvPicPr>
        <p:blipFill>
          <a:blip r:embed="rId2"/>
          <a:stretch>
            <a:fillRect/>
          </a:stretch>
        </p:blipFill>
        <p:spPr>
          <a:xfrm>
            <a:off x="826388" y="6015878"/>
            <a:ext cx="3266218" cy="673447"/>
          </a:xfrm>
          <a:prstGeom prst="rect">
            <a:avLst/>
          </a:prstGeom>
        </p:spPr>
      </p:pic>
    </p:spTree>
    <p:extLst>
      <p:ext uri="{BB962C8B-B14F-4D97-AF65-F5344CB8AC3E}">
        <p14:creationId xmlns:p14="http://schemas.microsoft.com/office/powerpoint/2010/main" val="81799849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585926" y="1023894"/>
            <a:ext cx="10626571" cy="680815"/>
          </a:xfrm>
        </p:spPr>
        <p:txBody>
          <a:bodyPr>
            <a:normAutofit/>
          </a:bodyPr>
          <a:lstStyle>
            <a:lvl1pPr>
              <a:defRPr sz="3200" b="1" i="0">
                <a:solidFill>
                  <a:schemeClr val="tx2"/>
                </a:solidFill>
                <a:latin typeface="Arial" panose="020B0604020202020204" pitchFamily="34" charset="0"/>
                <a:cs typeface="Arial" panose="020B0604020202020204" pitchFamily="34" charset="0"/>
              </a:defRPr>
            </a:lvl1pPr>
          </a:lstStyle>
          <a:p>
            <a:r>
              <a:rPr lang="en-US" dirty="0"/>
              <a:t>Title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585926" y="2112886"/>
            <a:ext cx="10626571" cy="3456144"/>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endParaRPr lang="en-US" dirty="0">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D18636E-0418-4C87-9ED9-A7517D3F10AB}"/>
              </a:ext>
            </a:extLst>
          </p:cNvPr>
          <p:cNvPicPr>
            <a:picLocks noChangeAspect="1"/>
          </p:cNvPicPr>
          <p:nvPr userDrawn="1"/>
        </p:nvPicPr>
        <p:blipFill>
          <a:blip r:embed="rId2"/>
          <a:stretch>
            <a:fillRect/>
          </a:stretch>
        </p:blipFill>
        <p:spPr>
          <a:xfrm>
            <a:off x="9694416" y="136526"/>
            <a:ext cx="2305514" cy="444962"/>
          </a:xfrm>
          <a:prstGeom prst="rect">
            <a:avLst/>
          </a:prstGeom>
        </p:spPr>
      </p:pic>
    </p:spTree>
    <p:extLst>
      <p:ext uri="{BB962C8B-B14F-4D97-AF65-F5344CB8AC3E}">
        <p14:creationId xmlns:p14="http://schemas.microsoft.com/office/powerpoint/2010/main" val="23971053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68171" y="990634"/>
            <a:ext cx="11052699" cy="596610"/>
          </a:xfrm>
        </p:spPr>
        <p:txBody>
          <a:bodyPr>
            <a:normAutofit/>
          </a:bodyPr>
          <a:lstStyle>
            <a:lvl1pPr>
              <a:defRPr sz="3200"/>
            </a:lvl1pPr>
          </a:lstStyle>
          <a:p>
            <a:r>
              <a:rPr lang="en-US" dirty="0"/>
              <a:t>Slide Title is Arial Bold, 32pt </a:t>
            </a:r>
          </a:p>
        </p:txBody>
      </p:sp>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68171" y="2166151"/>
            <a:ext cx="11052699" cy="395944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sz="2400"/>
            </a:lvl1pPr>
            <a:lvl2pPr marL="514350" marR="0" indent="-342900" algn="l" defTabSz="685800" rtl="0" eaLnBrk="1" fontAlgn="auto" latinLnBrk="0" hangingPunct="1">
              <a:lnSpc>
                <a:spcPct val="90000"/>
              </a:lnSpc>
              <a:spcBef>
                <a:spcPts val="750"/>
              </a:spcBef>
              <a:spcAft>
                <a:spcPts val="0"/>
              </a:spcAft>
              <a:buClrTx/>
              <a:buSzPct val="90000"/>
              <a:tabLst/>
              <a:defRPr sz="2200" b="0"/>
            </a:lvl2pPr>
            <a:lvl3pPr marL="857250" marR="0" indent="-342900" algn="l" defTabSz="685800" rtl="0" eaLnBrk="1" fontAlgn="auto" latinLnBrk="0" hangingPunct="1">
              <a:lnSpc>
                <a:spcPct val="90000"/>
              </a:lnSpc>
              <a:spcBef>
                <a:spcPts val="750"/>
              </a:spcBef>
              <a:spcAft>
                <a:spcPts val="0"/>
              </a:spcAft>
              <a:buClrTx/>
              <a:buSzTx/>
              <a:tabLst/>
              <a:defRPr sz="2000"/>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dirty="0"/>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Tree>
    <p:extLst>
      <p:ext uri="{BB962C8B-B14F-4D97-AF65-F5344CB8AC3E}">
        <p14:creationId xmlns:p14="http://schemas.microsoft.com/office/powerpoint/2010/main" val="2693921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3200" b="1" i="0">
                <a:solidFill>
                  <a:schemeClr val="bg2"/>
                </a:solidFill>
                <a:latin typeface="Arial" panose="020B0604020202020204" pitchFamily="34" charset="0"/>
                <a:cs typeface="Arial" panose="020B0604020202020204" pitchFamily="34" charset="0"/>
              </a:defRPr>
            </a:lvl1pPr>
          </a:lstStyle>
          <a:p>
            <a:r>
              <a:rPr lang="en-US" dirty="0"/>
              <a:t>Section Slide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3" name="Picture 2" descr="Text&#10;&#10;Description automatically generated">
            <a:extLst>
              <a:ext uri="{FF2B5EF4-FFF2-40B4-BE49-F238E27FC236}">
                <a16:creationId xmlns:a16="http://schemas.microsoft.com/office/drawing/2014/main" id="{928A752A-F8F4-487F-B39D-46A137E34A1E}"/>
              </a:ext>
            </a:extLst>
          </p:cNvPr>
          <p:cNvPicPr>
            <a:picLocks noChangeAspect="1"/>
          </p:cNvPicPr>
          <p:nvPr userDrawn="1"/>
        </p:nvPicPr>
        <p:blipFill>
          <a:blip r:embed="rId3"/>
          <a:stretch>
            <a:fillRect/>
          </a:stretch>
        </p:blipFill>
        <p:spPr>
          <a:xfrm>
            <a:off x="1534848" y="6180524"/>
            <a:ext cx="2060608" cy="397696"/>
          </a:xfrm>
          <a:prstGeom prst="rect">
            <a:avLst/>
          </a:prstGeom>
        </p:spPr>
      </p:pic>
      <p:pic>
        <p:nvPicPr>
          <p:cNvPr id="4" name="Picture 3">
            <a:extLst>
              <a:ext uri="{FF2B5EF4-FFF2-40B4-BE49-F238E27FC236}">
                <a16:creationId xmlns:a16="http://schemas.microsoft.com/office/drawing/2014/main" id="{00198558-21B3-43C3-ADE8-E068FD514DEC}"/>
              </a:ext>
            </a:extLst>
          </p:cNvPr>
          <p:cNvPicPr>
            <a:picLocks noChangeAspect="1"/>
          </p:cNvPicPr>
          <p:nvPr userDrawn="1"/>
        </p:nvPicPr>
        <p:blipFill>
          <a:blip r:embed="rId4"/>
          <a:stretch>
            <a:fillRect/>
          </a:stretch>
        </p:blipFill>
        <p:spPr>
          <a:xfrm>
            <a:off x="826813" y="6135924"/>
            <a:ext cx="638003" cy="486897"/>
          </a:xfrm>
          <a:prstGeom prst="rect">
            <a:avLst/>
          </a:prstGeom>
        </p:spPr>
      </p:pic>
    </p:spTree>
    <p:extLst>
      <p:ext uri="{BB962C8B-B14F-4D97-AF65-F5344CB8AC3E}">
        <p14:creationId xmlns:p14="http://schemas.microsoft.com/office/powerpoint/2010/main" val="395354481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endParaRPr lang="en-US" dirty="0"/>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dirty="0"/>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pic>
        <p:nvPicPr>
          <p:cNvPr id="2" name="Picture 1">
            <a:extLst>
              <a:ext uri="{FF2B5EF4-FFF2-40B4-BE49-F238E27FC236}">
                <a16:creationId xmlns:a16="http://schemas.microsoft.com/office/drawing/2014/main" id="{435E8D4A-2750-4A5E-B41F-B37EE8C744BA}"/>
              </a:ext>
            </a:extLst>
          </p:cNvPr>
          <p:cNvPicPr>
            <a:picLocks noChangeAspect="1"/>
          </p:cNvPicPr>
          <p:nvPr userDrawn="1"/>
        </p:nvPicPr>
        <p:blipFill>
          <a:blip r:embed="rId4"/>
          <a:stretch>
            <a:fillRect/>
          </a:stretch>
        </p:blipFill>
        <p:spPr>
          <a:xfrm>
            <a:off x="4171008" y="450278"/>
            <a:ext cx="3491505" cy="766161"/>
          </a:xfrm>
          <a:prstGeom prst="rect">
            <a:avLst/>
          </a:prstGeom>
        </p:spPr>
      </p:pic>
    </p:spTree>
    <p:extLst>
      <p:ext uri="{BB962C8B-B14F-4D97-AF65-F5344CB8AC3E}">
        <p14:creationId xmlns:p14="http://schemas.microsoft.com/office/powerpoint/2010/main" val="3258796899"/>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81E55-9FD7-4375-8E7F-F5B5BF526ABA}"/>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1FFFC0B-4CEB-4D25-9275-C50C55EFB9A3}"/>
              </a:ext>
            </a:extLst>
          </p:cNvPr>
          <p:cNvSpPr>
            <a:spLocks noGrp="1"/>
          </p:cNvSpPr>
          <p:nvPr>
            <p:ph type="ftr" sz="quarter" idx="10"/>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5932C8-700A-48AA-ABDF-F5F1675B8320}"/>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881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849307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851175" y="6193030"/>
            <a:ext cx="4717774" cy="365125"/>
          </a:xfrm>
        </p:spPr>
        <p:txBody>
          <a:bodyPr/>
          <a:lstStyle/>
          <a:p>
            <a:r>
              <a:rPr lang="en-US" dirty="0"/>
              <a:t>Insert footer information as needed</a:t>
            </a:r>
          </a:p>
        </p:txBody>
      </p:sp>
      <p:sp>
        <p:nvSpPr>
          <p:cNvPr id="6" name="Slide Number Placeholder 5"/>
          <p:cNvSpPr>
            <a:spLocks noGrp="1"/>
          </p:cNvSpPr>
          <p:nvPr>
            <p:ph type="sldNum" sz="quarter" idx="12"/>
          </p:nvPr>
        </p:nvSpPr>
        <p:spPr/>
        <p:txBody>
          <a:bodyPr/>
          <a:lstStyle/>
          <a:p>
            <a:fld id="{D14FC7D3-2611-4FB4-8FF9-9AAD79A0F2EB}" type="slidenum">
              <a:rPr lang="en-US" smtClean="0"/>
              <a:t>‹#›</a:t>
            </a:fld>
            <a:endParaRPr lang="en-US" dirty="0"/>
          </a:p>
        </p:txBody>
      </p:sp>
    </p:spTree>
    <p:extLst>
      <p:ext uri="{BB962C8B-B14F-4D97-AF65-F5344CB8AC3E}">
        <p14:creationId xmlns:p14="http://schemas.microsoft.com/office/powerpoint/2010/main" val="82197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65376"/>
            <a:ext cx="10363200" cy="1470025"/>
          </a:xfrm>
        </p:spPr>
        <p:txBody>
          <a:bodyPr>
            <a:normAutofit/>
          </a:bodyPr>
          <a:lstStyle>
            <a:lvl1pPr algn="ctr">
              <a:defRPr sz="3200" b="1">
                <a:solidFill>
                  <a:srgbClr val="102B62"/>
                </a:solidFill>
              </a:defRPr>
            </a:lvl1pPr>
          </a:lstStyle>
          <a:p>
            <a:r>
              <a:rPr lang="en-US" dirty="0"/>
              <a:t>Title, Arial Bold, 32 </a:t>
            </a:r>
            <a:r>
              <a:rPr lang="en-US" dirty="0" err="1"/>
              <a:t>pt</a:t>
            </a:r>
            <a:endParaRPr lang="en-US" dirty="0"/>
          </a:p>
        </p:txBody>
      </p:sp>
      <p:sp>
        <p:nvSpPr>
          <p:cNvPr id="3" name="Subtitle 2"/>
          <p:cNvSpPr>
            <a:spLocks noGrp="1"/>
          </p:cNvSpPr>
          <p:nvPr>
            <p:ph type="subTitle" idx="1" hasCustomPrompt="1"/>
          </p:nvPr>
        </p:nvSpPr>
        <p:spPr>
          <a:xfrm>
            <a:off x="1828800" y="4718594"/>
            <a:ext cx="8534400" cy="1752600"/>
          </a:xfrm>
        </p:spPr>
        <p:txBody>
          <a:bodyPr>
            <a:normAutofit/>
          </a:bodyPr>
          <a:lstStyle>
            <a:lvl1pPr marL="0" indent="0" algn="ctr">
              <a:buNone/>
              <a:defRPr sz="2400" b="0" baseline="0">
                <a:solidFill>
                  <a:srgbClr val="102B6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Presenter Name</a:t>
            </a:r>
            <a:br>
              <a:rPr lang="en-US" dirty="0"/>
            </a:br>
            <a:r>
              <a:rPr lang="en-US" dirty="0"/>
              <a:t>Month DD, YYYY</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601" y="397218"/>
            <a:ext cx="2624732" cy="1133132"/>
          </a:xfrm>
          <a:prstGeom prst="rect">
            <a:avLst/>
          </a:prstGeom>
        </p:spPr>
      </p:pic>
      <p:pic>
        <p:nvPicPr>
          <p:cNvPr id="9" name="Picture 8" descr="Department of Health and Human Services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800" y="88900"/>
            <a:ext cx="1625600" cy="1625600"/>
          </a:xfrm>
          <a:prstGeom prst="rect">
            <a:avLst/>
          </a:prstGeom>
        </p:spPr>
      </p:pic>
      <p:pic>
        <p:nvPicPr>
          <p:cNvPr id="10" name="Picture 9" descr="Assistant Secretary for Preparedness and Response logo"/>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245601" y="584200"/>
            <a:ext cx="2624732" cy="655467"/>
          </a:xfrm>
          <a:prstGeom prst="rect">
            <a:avLst/>
          </a:prstGeom>
        </p:spPr>
      </p:pic>
      <p:pic>
        <p:nvPicPr>
          <p:cNvPr id="11" name="Picture 10"/>
          <p:cNvPicPr>
            <a:picLocks noChangeAspect="1"/>
          </p:cNvPicPr>
          <p:nvPr/>
        </p:nvPicPr>
        <p:blipFill>
          <a:blip r:embed="rId5"/>
          <a:stretch>
            <a:fillRect/>
          </a:stretch>
        </p:blipFill>
        <p:spPr>
          <a:xfrm>
            <a:off x="1" y="2"/>
            <a:ext cx="12263847" cy="1636005"/>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effectLst>
            <a:outerShdw blurRad="50800" dist="38100" dir="8100000" algn="tr" rotWithShape="0">
              <a:prstClr val="black">
                <a:alpha val="40000"/>
              </a:prstClr>
            </a:outerShdw>
          </a:effectLst>
        </p:spPr>
      </p:pic>
      <p:pic>
        <p:nvPicPr>
          <p:cNvPr id="12" name="Picture 11"/>
          <p:cNvPicPr>
            <a:picLocks noChangeAspect="1"/>
          </p:cNvPicPr>
          <p:nvPr/>
        </p:nvPicPr>
        <p:blipFill>
          <a:blip r:embed="rId6"/>
          <a:stretch>
            <a:fillRect/>
          </a:stretch>
        </p:blipFill>
        <p:spPr>
          <a:xfrm>
            <a:off x="515507" y="100837"/>
            <a:ext cx="1852701" cy="1844681"/>
          </a:xfrm>
          <a:prstGeom prst="rect">
            <a:avLst/>
          </a:prstGeom>
          <a:effectLst>
            <a:outerShdw blurRad="50800" dist="38100" dir="8100000" algn="tr" rotWithShape="0">
              <a:prstClr val="black">
                <a:alpha val="40000"/>
              </a:prstClr>
            </a:outerShdw>
          </a:effectLst>
        </p:spPr>
      </p:pic>
      <p:sp>
        <p:nvSpPr>
          <p:cNvPr id="13" name="Title 1"/>
          <p:cNvSpPr txBox="1">
            <a:spLocks/>
          </p:cNvSpPr>
          <p:nvPr/>
        </p:nvSpPr>
        <p:spPr>
          <a:xfrm>
            <a:off x="1930400" y="378246"/>
            <a:ext cx="10468563" cy="1567272"/>
          </a:xfrm>
          <a:prstGeom prst="rect">
            <a:avLst/>
          </a:prstGeom>
        </p:spPr>
        <p:txBody>
          <a:bodyPr vert="horz" lIns="162560" tIns="81280" rIns="162560" bIns="8128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81276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33"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OFFICE OF THE ASSISTANT SECRETARY FOR HEALTH</a:t>
            </a:r>
          </a:p>
        </p:txBody>
      </p:sp>
      <p:pic>
        <p:nvPicPr>
          <p:cNvPr id="6" name="Picture 5"/>
          <p:cNvPicPr>
            <a:picLocks noChangeAspect="1"/>
          </p:cNvPicPr>
          <p:nvPr userDrawn="1"/>
        </p:nvPicPr>
        <p:blipFill>
          <a:blip r:embed="rId7"/>
          <a:stretch>
            <a:fillRect/>
          </a:stretch>
        </p:blipFill>
        <p:spPr>
          <a:xfrm>
            <a:off x="9562473" y="4512623"/>
            <a:ext cx="1968715" cy="1968715"/>
          </a:xfrm>
          <a:prstGeom prst="rect">
            <a:avLst/>
          </a:prstGeom>
        </p:spPr>
      </p:pic>
    </p:spTree>
    <p:extLst>
      <p:ext uri="{BB962C8B-B14F-4D97-AF65-F5344CB8AC3E}">
        <p14:creationId xmlns:p14="http://schemas.microsoft.com/office/powerpoint/2010/main" val="454465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b="1" baseline="0">
                <a:solidFill>
                  <a:srgbClr val="102B62"/>
                </a:solidFill>
              </a:defRPr>
            </a:lvl1pPr>
          </a:lstStyle>
          <a:p>
            <a:r>
              <a:rPr lang="en-US" dirty="0"/>
              <a:t>DIFFERENT TITLE PER SLIDE, ARIAL 36 PT</a:t>
            </a:r>
          </a:p>
        </p:txBody>
      </p:sp>
      <p:sp>
        <p:nvSpPr>
          <p:cNvPr id="3" name="Content Placeholder 2"/>
          <p:cNvSpPr>
            <a:spLocks noGrp="1"/>
          </p:cNvSpPr>
          <p:nvPr>
            <p:ph idx="1" hasCustomPrompt="1"/>
          </p:nvPr>
        </p:nvSpPr>
        <p:spPr>
          <a:xfrm>
            <a:off x="609600" y="1498601"/>
            <a:ext cx="10972800" cy="4368799"/>
          </a:xfrm>
        </p:spPr>
        <p:txBody>
          <a:bodyPr/>
          <a:lstStyle>
            <a:lvl1pPr marL="457189" indent="-457189">
              <a:buSzPct val="125000"/>
              <a:buFont typeface="Arial" panose="020B0604020202020204" pitchFamily="34" charset="0"/>
              <a:buChar char="•"/>
              <a:defRPr sz="3200">
                <a:solidFill>
                  <a:srgbClr val="102B62"/>
                </a:solidFill>
              </a:defRPr>
            </a:lvl1pPr>
            <a:lvl2pPr marL="990575" indent="-380990">
              <a:buFont typeface="Wingdings" panose="05000000000000000000" pitchFamily="2" charset="2"/>
              <a:buChar char="§"/>
              <a:defRPr sz="2800">
                <a:solidFill>
                  <a:srgbClr val="102B62"/>
                </a:solidFill>
              </a:defRPr>
            </a:lvl2pPr>
            <a:lvl3pPr marL="1523962" indent="-304792">
              <a:buFont typeface="Courier New" panose="02070309020205020404" pitchFamily="49" charset="0"/>
              <a:buChar char="o"/>
              <a:defRPr sz="2400">
                <a:solidFill>
                  <a:srgbClr val="102B62"/>
                </a:solidFill>
              </a:defRPr>
            </a:lvl3pPr>
          </a:lstStyle>
          <a:p>
            <a:pPr lvl="0"/>
            <a:r>
              <a:rPr lang="en-US" dirty="0"/>
              <a:t>Click to edit Master text styles</a:t>
            </a:r>
          </a:p>
          <a:p>
            <a:pPr lvl="1"/>
            <a:r>
              <a:rPr lang="en-US" dirty="0"/>
              <a:t>Second level</a:t>
            </a:r>
          </a:p>
          <a:p>
            <a:pPr lvl="2"/>
            <a:r>
              <a:rPr lang="en-US" dirty="0"/>
              <a:t>Third level</a:t>
            </a:r>
          </a:p>
          <a:p>
            <a:pPr lvl="0"/>
            <a:endParaRPr lang="en-US" dirty="0"/>
          </a:p>
          <a:p>
            <a:pPr lvl="2"/>
            <a:endParaRPr lang="en-US" dirty="0"/>
          </a:p>
          <a:p>
            <a:pPr lvl="2"/>
            <a:endParaRPr lang="en-US" dirty="0"/>
          </a:p>
        </p:txBody>
      </p:sp>
      <p:sp>
        <p:nvSpPr>
          <p:cNvPr id="8"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6" name="Straight Connector 5"/>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4" name="Group 3"/>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5" name="Picture 4"/>
            <p:cNvPicPr>
              <a:picLocks noChangeAspect="1"/>
            </p:cNvPicPr>
            <p:nvPr userDrawn="1"/>
          </p:nvPicPr>
          <p:blipFill>
            <a:blip r:embed="rId2"/>
            <a:stretch>
              <a:fillRect/>
            </a:stretch>
          </p:blipFill>
          <p:spPr>
            <a:xfrm>
              <a:off x="450938" y="5980023"/>
              <a:ext cx="729672" cy="729672"/>
            </a:xfrm>
            <a:prstGeom prst="rect">
              <a:avLst/>
            </a:prstGeom>
          </p:spPr>
        </p:pic>
      </p:grpSp>
      <p:pic>
        <p:nvPicPr>
          <p:cNvPr id="7" name="Picture 6"/>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4029052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3" name="Content Placeholder 2"/>
          <p:cNvSpPr>
            <a:spLocks noGrp="1"/>
          </p:cNvSpPr>
          <p:nvPr>
            <p:ph sz="half" idx="1"/>
          </p:nvPr>
        </p:nvSpPr>
        <p:spPr>
          <a:xfrm>
            <a:off x="609600" y="1498600"/>
            <a:ext cx="5384800" cy="4368800"/>
          </a:xfrm>
        </p:spPr>
        <p:txBody>
          <a:bodyPr/>
          <a:lstStyle>
            <a:lvl1pPr marL="457189" indent="-457189">
              <a:buFont typeface="Arial" panose="020B0604020202020204" pitchFamily="34" charset="0"/>
              <a:buChar char="•"/>
              <a:defRPr sz="2200">
                <a:solidFill>
                  <a:srgbClr val="102B62"/>
                </a:solidFill>
              </a:defRPr>
            </a:lvl1pPr>
            <a:lvl2pPr marL="990575" indent="-380990">
              <a:buFont typeface="Wingdings" panose="05000000000000000000" pitchFamily="2" charset="2"/>
              <a:buChar char="§"/>
              <a:defRPr sz="2000">
                <a:solidFill>
                  <a:srgbClr val="102B62"/>
                </a:solidFill>
              </a:defRPr>
            </a:lvl2pPr>
            <a:lvl3pPr marL="1523962" indent="-304792">
              <a:buFont typeface="Wingdings" panose="05000000000000000000" pitchFamily="2" charset="2"/>
              <a:buChar char="ü"/>
              <a:defRPr sz="1800">
                <a:solidFill>
                  <a:srgbClr val="102B62"/>
                </a:solidFill>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97600" y="1498600"/>
            <a:ext cx="5384800" cy="4368800"/>
          </a:xfrm>
        </p:spPr>
        <p:txBody>
          <a:bodyPr>
            <a:normAutofit/>
          </a:bodyPr>
          <a:lstStyle>
            <a:lvl1pPr marL="457189" indent="-457189" algn="l" defTabSz="1219170" rtl="0" eaLnBrk="1" latinLnBrk="0" hangingPunct="1">
              <a:spcBef>
                <a:spcPct val="20000"/>
              </a:spcBef>
              <a:buFont typeface="Arial" panose="020B0604020202020204" pitchFamily="34" charset="0"/>
              <a:buChar char="•"/>
              <a:defRPr lang="en-US" sz="2200" kern="1200" dirty="0" smtClean="0">
                <a:solidFill>
                  <a:srgbClr val="102B62"/>
                </a:solidFill>
                <a:latin typeface="+mn-lt"/>
                <a:ea typeface="+mn-ea"/>
                <a:cs typeface="+mn-cs"/>
              </a:defRPr>
            </a:lvl1pPr>
            <a:lvl2pPr marL="1066773" indent="-457189" algn="l" defTabSz="1219170" rtl="0" eaLnBrk="1" latinLnBrk="0" hangingPunct="1">
              <a:spcBef>
                <a:spcPct val="20000"/>
              </a:spcBef>
              <a:buFont typeface="Wingdings" panose="05000000000000000000" pitchFamily="2" charset="2"/>
              <a:buChar char="§"/>
              <a:defRPr lang="en-US" sz="2000" kern="1200" dirty="0" smtClean="0">
                <a:solidFill>
                  <a:srgbClr val="102B62"/>
                </a:solidFill>
                <a:latin typeface="+mn-lt"/>
                <a:ea typeface="+mn-ea"/>
                <a:cs typeface="+mn-cs"/>
              </a:defRPr>
            </a:lvl2pPr>
            <a:lvl3pPr marL="1523962" indent="-304792" algn="l" defTabSz="1219170" rtl="0" eaLnBrk="1" latinLnBrk="0" hangingPunct="1">
              <a:spcBef>
                <a:spcPct val="20000"/>
              </a:spcBef>
              <a:buFont typeface="Wingdings" panose="05000000000000000000" pitchFamily="2" charset="2"/>
              <a:buChar char="ü"/>
              <a:defRPr lang="en-US" sz="1800" kern="1200" dirty="0" smtClean="0">
                <a:solidFill>
                  <a:srgbClr val="102B62"/>
                </a:solidFill>
                <a:latin typeface="+mn-lt"/>
                <a:ea typeface="+mn-ea"/>
                <a:cs typeface="+mn-cs"/>
              </a:defRPr>
            </a:lvl3pPr>
            <a:lvl4pPr>
              <a:defRPr sz="2400">
                <a:solidFill>
                  <a:srgbClr val="002060"/>
                </a:solidFill>
              </a:defRPr>
            </a:lvl4pPr>
            <a:lvl5pPr>
              <a:defRPr sz="2400">
                <a:solidFill>
                  <a:srgbClr val="002060"/>
                </a:solidFill>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p:txBody>
      </p:sp>
      <p:sp>
        <p:nvSpPr>
          <p:cNvPr id="9" name="Slide Number Placeholder 5"/>
          <p:cNvSpPr txBox="1">
            <a:spLocks/>
          </p:cNvSpPr>
          <p:nvPr userDrawn="1"/>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cxnSp>
        <p:nvCxnSpPr>
          <p:cNvPr id="12" name="Straight Connector 11"/>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1" name="Group 10"/>
          <p:cNvGrpSpPr/>
          <p:nvPr userDrawn="1"/>
        </p:nvGrpSpPr>
        <p:grpSpPr>
          <a:xfrm>
            <a:off x="488262"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6" name="TextBox 15">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7" name="Picture 16"/>
            <p:cNvPicPr>
              <a:picLocks noChangeAspect="1"/>
            </p:cNvPicPr>
            <p:nvPr userDrawn="1"/>
          </p:nvPicPr>
          <p:blipFill>
            <a:blip r:embed="rId2"/>
            <a:stretch>
              <a:fillRect/>
            </a:stretch>
          </p:blipFill>
          <p:spPr>
            <a:xfrm>
              <a:off x="450938" y="5980023"/>
              <a:ext cx="729672" cy="729672"/>
            </a:xfrm>
            <a:prstGeom prst="rect">
              <a:avLst/>
            </a:prstGeom>
          </p:spPr>
        </p:pic>
      </p:grpSp>
      <p:pic>
        <p:nvPicPr>
          <p:cNvPr id="14" name="Picture 13"/>
          <p:cNvPicPr>
            <a:picLocks noChangeAspect="1"/>
          </p:cNvPicPr>
          <p:nvPr userDrawn="1"/>
        </p:nvPicPr>
        <p:blipFill>
          <a:blip r:embed="rId3"/>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325660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b="1">
                <a:solidFill>
                  <a:srgbClr val="102B62"/>
                </a:solidFill>
              </a:defRPr>
            </a:lvl1pPr>
          </a:lstStyle>
          <a:p>
            <a:r>
              <a:rPr lang="en-US" dirty="0"/>
              <a:t>DIFFERENT TITLE PER SLIDE, ARIAL 28 PT</a:t>
            </a:r>
          </a:p>
        </p:txBody>
      </p:sp>
      <p:sp>
        <p:nvSpPr>
          <p:cNvPr id="7"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1" name="Picture 10"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5" name="Straight Connector 14"/>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12" name="Group 11"/>
          <p:cNvGrpSpPr/>
          <p:nvPr userDrawn="1"/>
        </p:nvGrpSpPr>
        <p:grpSpPr>
          <a:xfrm>
            <a:off x="478931" y="5980023"/>
            <a:ext cx="6557482" cy="729672"/>
            <a:chOff x="450938" y="5980023"/>
            <a:chExt cx="6557482" cy="729672"/>
          </a:xfrm>
        </p:grpSpPr>
        <p:sp>
          <p:nvSpPr>
            <p:cNvPr id="13" name="TextBox 12">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4" name="TextBox 13">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6" name="Picture 15"/>
            <p:cNvPicPr>
              <a:picLocks noChangeAspect="1"/>
            </p:cNvPicPr>
            <p:nvPr userDrawn="1"/>
          </p:nvPicPr>
          <p:blipFill>
            <a:blip r:embed="rId3"/>
            <a:stretch>
              <a:fillRect/>
            </a:stretch>
          </p:blipFill>
          <p:spPr>
            <a:xfrm>
              <a:off x="450938" y="5980023"/>
              <a:ext cx="729672" cy="729672"/>
            </a:xfrm>
            <a:prstGeom prst="rect">
              <a:avLst/>
            </a:prstGeom>
          </p:spPr>
        </p:pic>
      </p:grpSp>
      <p:pic>
        <p:nvPicPr>
          <p:cNvPr id="10" name="Picture 9"/>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71958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txBox="1">
            <a:spLocks/>
          </p:cNvSpPr>
          <p:nvPr/>
        </p:nvSpPr>
        <p:spPr>
          <a:xfrm>
            <a:off x="10972800" y="6375401"/>
            <a:ext cx="711200" cy="259316"/>
          </a:xfrm>
          <a:prstGeom prst="rect">
            <a:avLst/>
          </a:prstGeom>
        </p:spPr>
        <p:txBody>
          <a:bodyPr vert="horz" lIns="121920" tIns="60960" rIns="121920" bIns="6096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5E4B45-3C0D-4DB7-A4A8-89FEB5CAB5B2}" type="slidenum">
              <a:rPr lang="en-US" sz="1333" smtClean="0">
                <a:solidFill>
                  <a:schemeClr val="bg1"/>
                </a:solidFill>
              </a:rPr>
              <a:pPr/>
              <a:t>‹#›</a:t>
            </a:fld>
            <a:endParaRPr lang="en-US" sz="1333" dirty="0">
              <a:solidFill>
                <a:schemeClr val="bg1"/>
              </a:solidFill>
            </a:endParaRPr>
          </a:p>
        </p:txBody>
      </p:sp>
      <p:pic>
        <p:nvPicPr>
          <p:cNvPr id="10" name="Picture 9" descr="Assistant Secretary for Preparedness and Response logo"/>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6400" y="6273800"/>
            <a:ext cx="1627376" cy="406400"/>
          </a:xfrm>
          <a:prstGeom prst="rect">
            <a:avLst/>
          </a:prstGeom>
        </p:spPr>
      </p:pic>
      <p:cxnSp>
        <p:nvCxnSpPr>
          <p:cNvPr id="14" name="Straight Connector 13"/>
          <p:cNvCxnSpPr/>
          <p:nvPr userDrawn="1"/>
        </p:nvCxnSpPr>
        <p:spPr>
          <a:xfrm>
            <a:off x="450938" y="5913720"/>
            <a:ext cx="11240021" cy="0"/>
          </a:xfrm>
          <a:prstGeom prst="line">
            <a:avLst/>
          </a:prstGeom>
          <a:ln w="28575">
            <a:solidFill>
              <a:srgbClr val="001D78"/>
            </a:solidFill>
          </a:ln>
          <a:effectLst/>
        </p:spPr>
        <p:style>
          <a:lnRef idx="3">
            <a:schemeClr val="accent5"/>
          </a:lnRef>
          <a:fillRef idx="0">
            <a:schemeClr val="accent5"/>
          </a:fillRef>
          <a:effectRef idx="2">
            <a:schemeClr val="accent5"/>
          </a:effectRef>
          <a:fontRef idx="minor">
            <a:schemeClr val="tx1"/>
          </a:fontRef>
        </p:style>
      </p:cxnSp>
      <p:grpSp>
        <p:nvGrpSpPr>
          <p:cNvPr id="9" name="Group 8"/>
          <p:cNvGrpSpPr/>
          <p:nvPr userDrawn="1"/>
        </p:nvGrpSpPr>
        <p:grpSpPr>
          <a:xfrm>
            <a:off x="488262" y="5980023"/>
            <a:ext cx="6557482" cy="729672"/>
            <a:chOff x="450938" y="5980023"/>
            <a:chExt cx="6557482" cy="729672"/>
          </a:xfrm>
        </p:grpSpPr>
        <p:sp>
          <p:nvSpPr>
            <p:cNvPr id="11" name="TextBox 10">
              <a:extLst>
                <a:ext uri="{FF2B5EF4-FFF2-40B4-BE49-F238E27FC236}">
                  <a16:creationId xmlns:a16="http://schemas.microsoft.com/office/drawing/2014/main" id="{02A808B7-C663-444D-8554-2EB12485EF0B}"/>
                </a:ext>
              </a:extLst>
            </p:cNvPr>
            <p:cNvSpPr txBox="1"/>
            <p:nvPr userDrawn="1"/>
          </p:nvSpPr>
          <p:spPr>
            <a:xfrm>
              <a:off x="1304933" y="6152058"/>
              <a:ext cx="2817427" cy="215444"/>
            </a:xfrm>
            <a:prstGeom prst="rect">
              <a:avLst/>
            </a:prstGeom>
            <a:noFill/>
          </p:spPr>
          <p:txBody>
            <a:bodyPr wrap="square" rtlCol="0">
              <a:spAutoFit/>
            </a:bodyPr>
            <a:lstStyle/>
            <a:p>
              <a:pPr algn="l"/>
              <a:r>
                <a:rPr lang="en-US" sz="800" spc="600" dirty="0">
                  <a:solidFill>
                    <a:srgbClr val="00277E"/>
                  </a:solidFill>
                  <a:latin typeface="Times New Roman" panose="02020603050405020304" pitchFamily="18" charset="0"/>
                  <a:cs typeface="Times New Roman" panose="02020603050405020304" pitchFamily="18" charset="0"/>
                </a:rPr>
                <a:t>OFFICE OF THE</a:t>
              </a:r>
            </a:p>
          </p:txBody>
        </p:sp>
        <p:sp>
          <p:nvSpPr>
            <p:cNvPr id="12" name="TextBox 11">
              <a:extLst>
                <a:ext uri="{FF2B5EF4-FFF2-40B4-BE49-F238E27FC236}">
                  <a16:creationId xmlns:a16="http://schemas.microsoft.com/office/drawing/2014/main" id="{B2A9E0A1-7231-47F2-8D67-24CB2FFF3917}"/>
                </a:ext>
              </a:extLst>
            </p:cNvPr>
            <p:cNvSpPr txBox="1"/>
            <p:nvPr userDrawn="1"/>
          </p:nvSpPr>
          <p:spPr>
            <a:xfrm>
              <a:off x="1299741" y="6344859"/>
              <a:ext cx="5708679" cy="253916"/>
            </a:xfrm>
            <a:prstGeom prst="rect">
              <a:avLst/>
            </a:prstGeom>
            <a:noFill/>
          </p:spPr>
          <p:txBody>
            <a:bodyPr wrap="square" rtlCol="0">
              <a:spAutoFit/>
            </a:bodyPr>
            <a:lstStyle/>
            <a:p>
              <a:pPr algn="l"/>
              <a:r>
                <a:rPr lang="en-US" sz="1050" b="1" spc="300" dirty="0">
                  <a:solidFill>
                    <a:srgbClr val="00277E"/>
                  </a:solidFill>
                  <a:latin typeface="Times New Roman" panose="02020603050405020304" pitchFamily="18" charset="0"/>
                  <a:cs typeface="Times New Roman" panose="02020603050405020304" pitchFamily="18" charset="0"/>
                </a:rPr>
                <a:t>ASSISTANT SECRETARY FOR HEALTH</a:t>
              </a:r>
            </a:p>
          </p:txBody>
        </p:sp>
        <p:pic>
          <p:nvPicPr>
            <p:cNvPr id="13" name="Picture 12"/>
            <p:cNvPicPr>
              <a:picLocks noChangeAspect="1"/>
            </p:cNvPicPr>
            <p:nvPr userDrawn="1"/>
          </p:nvPicPr>
          <p:blipFill>
            <a:blip r:embed="rId3"/>
            <a:stretch>
              <a:fillRect/>
            </a:stretch>
          </p:blipFill>
          <p:spPr>
            <a:xfrm>
              <a:off x="450938" y="5980023"/>
              <a:ext cx="729672" cy="729672"/>
            </a:xfrm>
            <a:prstGeom prst="rect">
              <a:avLst/>
            </a:prstGeom>
          </p:spPr>
        </p:pic>
      </p:grpSp>
      <p:pic>
        <p:nvPicPr>
          <p:cNvPr id="15" name="Picture 14"/>
          <p:cNvPicPr>
            <a:picLocks noChangeAspect="1"/>
          </p:cNvPicPr>
          <p:nvPr userDrawn="1"/>
        </p:nvPicPr>
        <p:blipFill>
          <a:blip r:embed="rId4"/>
          <a:stretch>
            <a:fillRect/>
          </a:stretch>
        </p:blipFill>
        <p:spPr>
          <a:xfrm>
            <a:off x="10566400" y="5980023"/>
            <a:ext cx="1278045" cy="808234"/>
          </a:xfrm>
          <a:prstGeom prst="rect">
            <a:avLst/>
          </a:prstGeom>
        </p:spPr>
      </p:pic>
    </p:spTree>
    <p:extLst>
      <p:ext uri="{BB962C8B-B14F-4D97-AF65-F5344CB8AC3E}">
        <p14:creationId xmlns:p14="http://schemas.microsoft.com/office/powerpoint/2010/main" val="2659332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One Column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4CD2DCA-788F-6549-B0CE-7A0ED31700D5}"/>
              </a:ext>
            </a:extLst>
          </p:cNvPr>
          <p:cNvSpPr>
            <a:spLocks noGrp="1"/>
          </p:cNvSpPr>
          <p:nvPr>
            <p:ph idx="1" hasCustomPrompt="1"/>
          </p:nvPr>
        </p:nvSpPr>
        <p:spPr>
          <a:xfrm>
            <a:off x="543910" y="1101914"/>
            <a:ext cx="10515600" cy="3628401"/>
          </a:xfrm>
        </p:spPr>
        <p:txBody>
          <a:bodyPr/>
          <a:lstStyle>
            <a:lvl1pPr marL="342900" marR="0" indent="-342900" algn="l" defTabSz="685800" rtl="0" eaLnBrk="1" fontAlgn="auto" latinLnBrk="0" hangingPunct="1">
              <a:lnSpc>
                <a:spcPct val="90000"/>
              </a:lnSpc>
              <a:spcBef>
                <a:spcPts val="750"/>
              </a:spcBef>
              <a:spcAft>
                <a:spcPts val="0"/>
              </a:spcAft>
              <a:buClrTx/>
              <a:buSzTx/>
              <a:buFont typeface="Arial" panose="020B0604020202020204" pitchFamily="34" charset="0"/>
              <a:buChar char="•"/>
              <a:tabLst/>
              <a:defRPr/>
            </a:lvl1pPr>
            <a:lvl2pPr marL="514350" marR="0" indent="-342900" algn="l" defTabSz="685800" rtl="0" eaLnBrk="1" fontAlgn="auto" latinLnBrk="0" hangingPunct="1">
              <a:lnSpc>
                <a:spcPct val="90000"/>
              </a:lnSpc>
              <a:spcBef>
                <a:spcPts val="750"/>
              </a:spcBef>
              <a:spcAft>
                <a:spcPts val="0"/>
              </a:spcAft>
              <a:buClrTx/>
              <a:buSzPct val="90000"/>
              <a:tabLst/>
              <a:defRPr b="0"/>
            </a:lvl2pPr>
            <a:lvl3pPr marL="857250" marR="0" indent="-342900" algn="l" defTabSz="685800" rtl="0" eaLnBrk="1" fontAlgn="auto" latinLnBrk="0" hangingPunct="1">
              <a:lnSpc>
                <a:spcPct val="90000"/>
              </a:lnSpc>
              <a:spcBef>
                <a:spcPts val="750"/>
              </a:spcBef>
              <a:spcAft>
                <a:spcPts val="0"/>
              </a:spcAft>
              <a:buClrTx/>
              <a:buSzTx/>
              <a:tabLst/>
              <a:defRPr/>
            </a:lvl3pPr>
          </a:lstStyle>
          <a:p>
            <a:pPr marL="342900" marR="0" lvl="0" indent="-342900" algn="l" defTabSz="685800" rtl="0" eaLnBrk="1" fontAlgn="auto" latinLnBrk="0" hangingPunct="1">
              <a:lnSpc>
                <a:spcPct val="90000"/>
              </a:lnSpc>
              <a:spcBef>
                <a:spcPts val="750"/>
              </a:spcBef>
              <a:spcAft>
                <a:spcPts val="0"/>
              </a:spcAft>
              <a:buClrTx/>
              <a:buSzTx/>
              <a:tabLst/>
              <a:defRPr/>
            </a:pPr>
            <a:r>
              <a:rPr lang="en-US" dirty="0"/>
              <a:t>First level text should be Arial, 24pt with a solid bullet.</a:t>
            </a:r>
          </a:p>
          <a:p>
            <a:pPr marL="514350" marR="0" lvl="1" indent="-342900" algn="l" defTabSz="685800" rtl="0" eaLnBrk="1" fontAlgn="auto" latinLnBrk="0" hangingPunct="1">
              <a:lnSpc>
                <a:spcPct val="90000"/>
              </a:lnSpc>
              <a:spcBef>
                <a:spcPts val="750"/>
              </a:spcBef>
              <a:spcAft>
                <a:spcPts val="0"/>
              </a:spcAft>
              <a:buClrTx/>
              <a:buSzTx/>
              <a:tabLst/>
              <a:defRPr/>
            </a:pPr>
            <a:r>
              <a:rPr lang="en-US" dirty="0"/>
              <a:t>Second level lists are blue Arial, 22pt with a solid square. Do not use open bullets. </a:t>
            </a:r>
          </a:p>
          <a:p>
            <a:pPr marL="857250" marR="0" lvl="2" indent="-342900" algn="l" defTabSz="685800" rtl="0" eaLnBrk="1" fontAlgn="auto" latinLnBrk="0" hangingPunct="1">
              <a:lnSpc>
                <a:spcPct val="90000"/>
              </a:lnSpc>
              <a:spcBef>
                <a:spcPts val="750"/>
              </a:spcBef>
              <a:spcAft>
                <a:spcPts val="0"/>
              </a:spcAft>
              <a:buClrTx/>
              <a:buSzTx/>
              <a:tabLst/>
              <a:defRPr/>
            </a:pPr>
            <a:r>
              <a:rPr lang="en-US" dirty="0"/>
              <a:t>Third level lists are Arial, 20pt with a check mark bullet. </a:t>
            </a:r>
          </a:p>
        </p:txBody>
      </p:sp>
      <p:sp>
        <p:nvSpPr>
          <p:cNvPr id="4" name="Rectangle 3">
            <a:extLst>
              <a:ext uri="{FF2B5EF4-FFF2-40B4-BE49-F238E27FC236}">
                <a16:creationId xmlns:a16="http://schemas.microsoft.com/office/drawing/2014/main" id="{85A4B137-96C7-4821-9F78-CB25ABA8060D}"/>
              </a:ext>
            </a:extLst>
          </p:cNvPr>
          <p:cNvSpPr/>
          <p:nvPr userDrawn="1"/>
        </p:nvSpPr>
        <p:spPr>
          <a:xfrm>
            <a:off x="0" y="6190944"/>
            <a:ext cx="12192000" cy="677917"/>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543910" y="5462983"/>
            <a:ext cx="10515600" cy="596610"/>
          </a:xfrm>
        </p:spPr>
        <p:txBody>
          <a:bodyPr>
            <a:normAutofit/>
          </a:bodyPr>
          <a:lstStyle>
            <a:lvl1pPr>
              <a:defRPr sz="2800">
                <a:solidFill>
                  <a:srgbClr val="000099"/>
                </a:solidFill>
              </a:defRPr>
            </a:lvl1pPr>
          </a:lstStyle>
          <a:p>
            <a:r>
              <a:rPr lang="en-US" dirty="0"/>
              <a:t>Slide Title is Arial Bold, 28pt </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a:xfrm>
            <a:off x="5097518" y="222785"/>
            <a:ext cx="4114800" cy="365125"/>
          </a:xfrm>
        </p:spPr>
        <p:txBody>
          <a:bodyPr/>
          <a:lstStyle/>
          <a:p>
            <a:r>
              <a:rPr lang="en-US" dirty="0"/>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a:xfrm>
            <a:off x="9212318" y="223478"/>
            <a:ext cx="2743200" cy="365125"/>
          </a:xfrm>
        </p:spPr>
        <p:txBody>
          <a:bodyPr/>
          <a:lstStyle/>
          <a:p>
            <a:fld id="{549D6600-C6B9-CF4F-8A0C-864766A79F48}" type="slidenum">
              <a:rPr lang="en-US" smtClean="0"/>
              <a:t>‹#›</a:t>
            </a:fld>
            <a:endParaRPr lang="en-US" dirty="0"/>
          </a:p>
        </p:txBody>
      </p:sp>
      <p:pic>
        <p:nvPicPr>
          <p:cNvPr id="9" name="Picture 8" descr="Graphical user interface, text&#10;&#10;Description automatically generated">
            <a:extLst>
              <a:ext uri="{FF2B5EF4-FFF2-40B4-BE49-F238E27FC236}">
                <a16:creationId xmlns:a16="http://schemas.microsoft.com/office/drawing/2014/main" id="{36C7878D-AB86-43BA-BA08-6F27BC892F8D}"/>
              </a:ext>
            </a:extLst>
          </p:cNvPr>
          <p:cNvPicPr>
            <a:picLocks noChangeAspect="1"/>
          </p:cNvPicPr>
          <p:nvPr userDrawn="1"/>
        </p:nvPicPr>
        <p:blipFill>
          <a:blip r:embed="rId2"/>
          <a:stretch>
            <a:fillRect/>
          </a:stretch>
        </p:blipFill>
        <p:spPr>
          <a:xfrm>
            <a:off x="9484993" y="6315452"/>
            <a:ext cx="2470525" cy="476809"/>
          </a:xfrm>
          <a:prstGeom prst="rect">
            <a:avLst/>
          </a:prstGeom>
        </p:spPr>
      </p:pic>
    </p:spTree>
    <p:extLst>
      <p:ext uri="{BB962C8B-B14F-4D97-AF65-F5344CB8AC3E}">
        <p14:creationId xmlns:p14="http://schemas.microsoft.com/office/powerpoint/2010/main" val="37461371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a:xfrm>
            <a:off x="609600" y="6248400"/>
            <a:ext cx="2844800" cy="457200"/>
          </a:xfrm>
          <a:prstGeom prst="rect">
            <a:avLst/>
          </a:prstGeom>
        </p:spPr>
        <p:txBody>
          <a:bodyPr/>
          <a:lstStyle>
            <a:lvl1pPr>
              <a:defRPr/>
            </a:lvl1pPr>
          </a:lstStyle>
          <a:p>
            <a:pPr eaLnBrk="0" fontAlgn="base" hangingPunct="0">
              <a:spcBef>
                <a:spcPct val="0"/>
              </a:spcBef>
              <a:spcAft>
                <a:spcPct val="0"/>
              </a:spcAft>
            </a:pPr>
            <a:endParaRPr lang="en-US" altLang="en-US" sz="1800" kern="1200" dirty="0">
              <a:solidFill>
                <a:prstClr val="black"/>
              </a:solidFill>
              <a:latin typeface="Verdana" pitchFamily="34"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endParaRPr lang="en-US" altLang="en-US" dirty="0">
              <a:solidFill>
                <a:prstClr val="black"/>
              </a:solidFill>
            </a:endParaRPr>
          </a:p>
        </p:txBody>
      </p:sp>
    </p:spTree>
    <p:extLst>
      <p:ext uri="{BB962C8B-B14F-4D97-AF65-F5344CB8AC3E}">
        <p14:creationId xmlns:p14="http://schemas.microsoft.com/office/powerpoint/2010/main" val="3945239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65820-B5FB-2449-AB78-AE38572DBC51}"/>
              </a:ext>
            </a:extLst>
          </p:cNvPr>
          <p:cNvSpPr>
            <a:spLocks noGrp="1"/>
          </p:cNvSpPr>
          <p:nvPr>
            <p:ph type="title" hasCustomPrompt="1"/>
          </p:nvPr>
        </p:nvSpPr>
        <p:spPr>
          <a:xfrm>
            <a:off x="497150" y="1075875"/>
            <a:ext cx="11061576" cy="596610"/>
          </a:xfrm>
        </p:spPr>
        <p:txBody>
          <a:bodyPr>
            <a:normAutofit/>
          </a:bodyPr>
          <a:lstStyle>
            <a:lvl1pPr>
              <a:defRPr sz="3200"/>
            </a:lvl1pPr>
          </a:lstStyle>
          <a:p>
            <a:r>
              <a:rPr lang="en-US" dirty="0"/>
              <a:t>Columns Slide Title is Arial Bold, 32pt</a:t>
            </a:r>
          </a:p>
        </p:txBody>
      </p:sp>
      <p:sp>
        <p:nvSpPr>
          <p:cNvPr id="5" name="Footer Placeholder 4">
            <a:extLst>
              <a:ext uri="{FF2B5EF4-FFF2-40B4-BE49-F238E27FC236}">
                <a16:creationId xmlns:a16="http://schemas.microsoft.com/office/drawing/2014/main" id="{DA6F819E-4416-6344-911B-E58837AFF1BB}"/>
              </a:ext>
            </a:extLst>
          </p:cNvPr>
          <p:cNvSpPr>
            <a:spLocks noGrp="1"/>
          </p:cNvSpPr>
          <p:nvPr>
            <p:ph type="ftr" sz="quarter" idx="11"/>
          </p:nvPr>
        </p:nvSpPr>
        <p:spPr/>
        <p:txBody>
          <a:bodyPr/>
          <a:lstStyle/>
          <a:p>
            <a:r>
              <a:rPr lang="en-US" dirty="0"/>
              <a:t>Insert footer information as needed</a:t>
            </a:r>
          </a:p>
        </p:txBody>
      </p:sp>
      <p:sp>
        <p:nvSpPr>
          <p:cNvPr id="6" name="Slide Number Placeholder 5">
            <a:extLst>
              <a:ext uri="{FF2B5EF4-FFF2-40B4-BE49-F238E27FC236}">
                <a16:creationId xmlns:a16="http://schemas.microsoft.com/office/drawing/2014/main" id="{CCAF641B-0F8D-1440-8487-3D3338BF4658}"/>
              </a:ext>
            </a:extLst>
          </p:cNvPr>
          <p:cNvSpPr>
            <a:spLocks noGrp="1"/>
          </p:cNvSpPr>
          <p:nvPr>
            <p:ph type="sldNum" sz="quarter" idx="12"/>
          </p:nvPr>
        </p:nvSpPr>
        <p:spPr/>
        <p:txBody>
          <a:bodyPr/>
          <a:lstStyle/>
          <a:p>
            <a:fld id="{549D6600-C6B9-CF4F-8A0C-864766A79F48}" type="slidenum">
              <a:rPr lang="en-US" smtClean="0"/>
              <a:t>‹#›</a:t>
            </a:fld>
            <a:endParaRPr lang="en-US" dirty="0"/>
          </a:p>
        </p:txBody>
      </p:sp>
      <p:sp>
        <p:nvSpPr>
          <p:cNvPr id="8" name="Content Placeholder 2">
            <a:extLst>
              <a:ext uri="{FF2B5EF4-FFF2-40B4-BE49-F238E27FC236}">
                <a16:creationId xmlns:a16="http://schemas.microsoft.com/office/drawing/2014/main" id="{329C2DB6-C91F-2E42-B0CA-CB27B5105C84}"/>
              </a:ext>
            </a:extLst>
          </p:cNvPr>
          <p:cNvSpPr>
            <a:spLocks noGrp="1"/>
          </p:cNvSpPr>
          <p:nvPr>
            <p:ph sz="half" idx="2" hasCustomPrompt="1"/>
          </p:nvPr>
        </p:nvSpPr>
        <p:spPr>
          <a:xfrm>
            <a:off x="497150" y="2104009"/>
            <a:ext cx="5323792" cy="389167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10" name="Content Placeholder 2">
            <a:extLst>
              <a:ext uri="{FF2B5EF4-FFF2-40B4-BE49-F238E27FC236}">
                <a16:creationId xmlns:a16="http://schemas.microsoft.com/office/drawing/2014/main" id="{01B8ABF4-684C-0140-B841-60540A9302E0}"/>
              </a:ext>
            </a:extLst>
          </p:cNvPr>
          <p:cNvSpPr>
            <a:spLocks noGrp="1"/>
          </p:cNvSpPr>
          <p:nvPr>
            <p:ph sz="half" idx="13" hasCustomPrompt="1"/>
          </p:nvPr>
        </p:nvSpPr>
        <p:spPr>
          <a:xfrm>
            <a:off x="6161103" y="2104010"/>
            <a:ext cx="5397623" cy="389167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60342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1DD5F-BDFB-3443-930A-4ECE2B1C5827}"/>
              </a:ext>
            </a:extLst>
          </p:cNvPr>
          <p:cNvSpPr>
            <a:spLocks noGrp="1"/>
          </p:cNvSpPr>
          <p:nvPr>
            <p:ph type="title" hasCustomPrompt="1"/>
          </p:nvPr>
        </p:nvSpPr>
        <p:spPr/>
        <p:txBody>
          <a:bodyPr>
            <a:normAutofit/>
          </a:bodyPr>
          <a:lstStyle>
            <a:lvl1pPr>
              <a:defRPr sz="3200"/>
            </a:lvl1pPr>
          </a:lstStyle>
          <a:p>
            <a:r>
              <a:rPr lang="en-US" dirty="0"/>
              <a:t>Charts Title is Arial Bold, 32pt</a:t>
            </a:r>
          </a:p>
        </p:txBody>
      </p:sp>
      <p:sp>
        <p:nvSpPr>
          <p:cNvPr id="3" name="Footer Placeholder 2">
            <a:extLst>
              <a:ext uri="{FF2B5EF4-FFF2-40B4-BE49-F238E27FC236}">
                <a16:creationId xmlns:a16="http://schemas.microsoft.com/office/drawing/2014/main" id="{2AD28D3B-54C8-A147-B2C4-8906F98936C6}"/>
              </a:ext>
            </a:extLst>
          </p:cNvPr>
          <p:cNvSpPr>
            <a:spLocks noGrp="1"/>
          </p:cNvSpPr>
          <p:nvPr>
            <p:ph type="ftr" sz="quarter" idx="10"/>
          </p:nvPr>
        </p:nvSpPr>
        <p:spPr/>
        <p:txBody>
          <a:body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6D3714A-6FF9-C84D-922F-7C5A5186735F}"/>
              </a:ext>
            </a:extLst>
          </p:cNvPr>
          <p:cNvSpPr>
            <a:spLocks noGrp="1"/>
          </p:cNvSpPr>
          <p:nvPr>
            <p:ph type="sldNum" sz="quarter" idx="11"/>
          </p:nvPr>
        </p:nvSpPr>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sp>
        <p:nvSpPr>
          <p:cNvPr id="8" name="Content Placeholder 3">
            <a:extLst>
              <a:ext uri="{FF2B5EF4-FFF2-40B4-BE49-F238E27FC236}">
                <a16:creationId xmlns:a16="http://schemas.microsoft.com/office/drawing/2014/main" id="{6C8A1040-DAA9-3C42-A0D5-E3EC96005028}"/>
              </a:ext>
            </a:extLst>
          </p:cNvPr>
          <p:cNvSpPr>
            <a:spLocks noGrp="1"/>
          </p:cNvSpPr>
          <p:nvPr>
            <p:ph sz="half" idx="14" hasCustomPrompt="1"/>
          </p:nvPr>
        </p:nvSpPr>
        <p:spPr>
          <a:xfrm>
            <a:off x="4038600" y="2068497"/>
            <a:ext cx="7682883"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
        <p:nvSpPr>
          <p:cNvPr id="7" name="Content Placeholder 2">
            <a:extLst>
              <a:ext uri="{FF2B5EF4-FFF2-40B4-BE49-F238E27FC236}">
                <a16:creationId xmlns:a16="http://schemas.microsoft.com/office/drawing/2014/main" id="{BC436691-F499-574E-89CF-6419385ECC51}"/>
              </a:ext>
            </a:extLst>
          </p:cNvPr>
          <p:cNvSpPr>
            <a:spLocks noGrp="1"/>
          </p:cNvSpPr>
          <p:nvPr>
            <p:ph sz="half" idx="1" hasCustomPrompt="1"/>
          </p:nvPr>
        </p:nvSpPr>
        <p:spPr>
          <a:xfrm>
            <a:off x="470517" y="2068497"/>
            <a:ext cx="3273567" cy="399798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0" i="1">
                <a:solidFill>
                  <a:schemeClr val="accent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add text</a:t>
            </a:r>
          </a:p>
        </p:txBody>
      </p:sp>
    </p:spTree>
    <p:extLst>
      <p:ext uri="{BB962C8B-B14F-4D97-AF65-F5344CB8AC3E}">
        <p14:creationId xmlns:p14="http://schemas.microsoft.com/office/powerpoint/2010/main" val="47540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2800" b="1" i="0">
                <a:solidFill>
                  <a:schemeClr val="tx2"/>
                </a:solidFill>
                <a:latin typeface="Arial" panose="020B0604020202020204" pitchFamily="34" charset="0"/>
                <a:cs typeface="Arial" panose="020B0604020202020204" pitchFamily="34" charset="0"/>
              </a:defRPr>
            </a:lvl1pPr>
          </a:lstStyle>
          <a:p>
            <a:r>
              <a:rPr lang="en-US" dirty="0"/>
              <a:t>Section Slide in Arial Bold, 28pt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2" name="Picture 1">
            <a:extLst>
              <a:ext uri="{FF2B5EF4-FFF2-40B4-BE49-F238E27FC236}">
                <a16:creationId xmlns:a16="http://schemas.microsoft.com/office/drawing/2014/main" id="{8507F3EC-2ECB-42F7-A226-71D611250526}"/>
              </a:ext>
            </a:extLst>
          </p:cNvPr>
          <p:cNvPicPr>
            <a:picLocks noChangeAspect="1"/>
          </p:cNvPicPr>
          <p:nvPr userDrawn="1"/>
        </p:nvPicPr>
        <p:blipFill>
          <a:blip r:embed="rId2"/>
          <a:stretch>
            <a:fillRect/>
          </a:stretch>
        </p:blipFill>
        <p:spPr>
          <a:xfrm>
            <a:off x="826388" y="6015878"/>
            <a:ext cx="3266218" cy="673447"/>
          </a:xfrm>
          <a:prstGeom prst="rect">
            <a:avLst/>
          </a:prstGeom>
        </p:spPr>
      </p:pic>
    </p:spTree>
    <p:extLst>
      <p:ext uri="{BB962C8B-B14F-4D97-AF65-F5344CB8AC3E}">
        <p14:creationId xmlns:p14="http://schemas.microsoft.com/office/powerpoint/2010/main" val="63897075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Slide Dark Blue">
    <p:bg>
      <p:bgPr>
        <a:solidFill>
          <a:schemeClr val="accent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585926" y="1023894"/>
            <a:ext cx="10626571" cy="680815"/>
          </a:xfrm>
        </p:spPr>
        <p:txBody>
          <a:bodyPr>
            <a:normAutofit/>
          </a:bodyPr>
          <a:lstStyle>
            <a:lvl1pPr>
              <a:defRPr sz="3200" b="1" i="0">
                <a:solidFill>
                  <a:schemeClr val="tx2"/>
                </a:solidFill>
                <a:latin typeface="Arial" panose="020B0604020202020204" pitchFamily="34" charset="0"/>
                <a:cs typeface="Arial" panose="020B0604020202020204" pitchFamily="34" charset="0"/>
              </a:defRPr>
            </a:lvl1pPr>
          </a:lstStyle>
          <a:p>
            <a:r>
              <a:rPr lang="en-US" dirty="0"/>
              <a:t>Title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585926" y="2112886"/>
            <a:ext cx="10626571" cy="3456144"/>
          </a:xfrm>
        </p:spPr>
        <p:txBody>
          <a:bodyPr>
            <a:normAutofit/>
          </a:bodyPr>
          <a:lstStyle>
            <a:lvl1pPr marL="0" indent="0" algn="l">
              <a:buNone/>
              <a:defRPr sz="22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14" name="Straight Connector 13">
            <a:extLst>
              <a:ext uri="{FF2B5EF4-FFF2-40B4-BE49-F238E27FC236}">
                <a16:creationId xmlns:a16="http://schemas.microsoft.com/office/drawing/2014/main" id="{86069636-552A-3947-831B-9C8810ED36F2}"/>
              </a:ext>
            </a:extLst>
          </p:cNvPr>
          <p:cNvCxnSpPr>
            <a:cxnSpLocks/>
          </p:cNvCxnSpPr>
          <p:nvPr userDrawn="1"/>
        </p:nvCxnSpPr>
        <p:spPr>
          <a:xfrm>
            <a:off x="826813" y="1811215"/>
            <a:ext cx="10136048" cy="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 name="Rectangle 1">
            <a:extLst>
              <a:ext uri="{FF2B5EF4-FFF2-40B4-BE49-F238E27FC236}">
                <a16:creationId xmlns:a16="http://schemas.microsoft.com/office/drawing/2014/main" id="{53C52E24-80BD-4F76-A5C9-77C3CF3A36BB}"/>
              </a:ext>
            </a:extLst>
          </p:cNvPr>
          <p:cNvSpPr/>
          <p:nvPr userDrawn="1"/>
        </p:nvSpPr>
        <p:spPr>
          <a:xfrm>
            <a:off x="0" y="0"/>
            <a:ext cx="12192000" cy="680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ooter Placeholder 2">
            <a:extLst>
              <a:ext uri="{FF2B5EF4-FFF2-40B4-BE49-F238E27FC236}">
                <a16:creationId xmlns:a16="http://schemas.microsoft.com/office/drawing/2014/main" id="{CBCDB139-18ED-400C-B3BA-2B57200BA6B6}"/>
              </a:ext>
            </a:extLst>
          </p:cNvPr>
          <p:cNvSpPr>
            <a:spLocks noGrp="1"/>
          </p:cNvSpPr>
          <p:nvPr>
            <p:ph type="ftr" sz="quarter" idx="10"/>
          </p:nvPr>
        </p:nvSpPr>
        <p:spPr>
          <a:xfrm>
            <a:off x="4038600" y="6356350"/>
            <a:ext cx="4114800" cy="365125"/>
          </a:xfrm>
        </p:spPr>
        <p:txBody>
          <a:body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6BAF8B1C-2C17-49EC-B3C3-C75132296290}"/>
              </a:ext>
            </a:extLst>
          </p:cNvPr>
          <p:cNvSpPr>
            <a:spLocks noGrp="1"/>
          </p:cNvSpPr>
          <p:nvPr>
            <p:ph type="sldNum" sz="quarter" idx="11"/>
          </p:nvPr>
        </p:nvSpPr>
        <p:spPr>
          <a:xfrm>
            <a:off x="8610600" y="6356350"/>
            <a:ext cx="2743200" cy="365125"/>
          </a:xfrm>
        </p:spPr>
        <p:txBody>
          <a:body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pic>
        <p:nvPicPr>
          <p:cNvPr id="5" name="Picture 4" descr="Text&#10;&#10;Description automatically generated">
            <a:extLst>
              <a:ext uri="{FF2B5EF4-FFF2-40B4-BE49-F238E27FC236}">
                <a16:creationId xmlns:a16="http://schemas.microsoft.com/office/drawing/2014/main" id="{2D18636E-0418-4C87-9ED9-A7517D3F10AB}"/>
              </a:ext>
            </a:extLst>
          </p:cNvPr>
          <p:cNvPicPr>
            <a:picLocks noChangeAspect="1"/>
          </p:cNvPicPr>
          <p:nvPr userDrawn="1"/>
        </p:nvPicPr>
        <p:blipFill>
          <a:blip r:embed="rId2"/>
          <a:stretch>
            <a:fillRect/>
          </a:stretch>
        </p:blipFill>
        <p:spPr>
          <a:xfrm>
            <a:off x="9694416" y="136526"/>
            <a:ext cx="2305514" cy="444962"/>
          </a:xfrm>
          <a:prstGeom prst="rect">
            <a:avLst/>
          </a:prstGeom>
        </p:spPr>
      </p:pic>
    </p:spTree>
    <p:extLst>
      <p:ext uri="{BB962C8B-B14F-4D97-AF65-F5344CB8AC3E}">
        <p14:creationId xmlns:p14="http://schemas.microsoft.com/office/powerpoint/2010/main" val="1466862321"/>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Slide Graphic -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5567733-5722-BA49-AA87-03A8E80AF9FC}"/>
              </a:ext>
            </a:extLst>
          </p:cNvPr>
          <p:cNvSpPr>
            <a:spLocks noGrp="1"/>
          </p:cNvSpPr>
          <p:nvPr>
            <p:ph type="title" hasCustomPrompt="1"/>
          </p:nvPr>
        </p:nvSpPr>
        <p:spPr>
          <a:xfrm>
            <a:off x="826813" y="1130400"/>
            <a:ext cx="7390550" cy="2187126"/>
          </a:xfrm>
        </p:spPr>
        <p:txBody>
          <a:bodyPr>
            <a:normAutofit/>
          </a:bodyPr>
          <a:lstStyle>
            <a:lvl1pPr>
              <a:defRPr sz="3200" b="1" i="0">
                <a:solidFill>
                  <a:schemeClr val="bg2"/>
                </a:solidFill>
                <a:latin typeface="Arial" panose="020B0604020202020204" pitchFamily="34" charset="0"/>
                <a:cs typeface="Arial" panose="020B0604020202020204" pitchFamily="34" charset="0"/>
              </a:defRPr>
            </a:lvl1pPr>
          </a:lstStyle>
          <a:p>
            <a:r>
              <a:rPr lang="en-US" dirty="0"/>
              <a:t>Section Slide in Arial Bold, 32pt</a:t>
            </a:r>
          </a:p>
        </p:txBody>
      </p:sp>
      <p:sp>
        <p:nvSpPr>
          <p:cNvPr id="11" name="Subtitle 2">
            <a:extLst>
              <a:ext uri="{FF2B5EF4-FFF2-40B4-BE49-F238E27FC236}">
                <a16:creationId xmlns:a16="http://schemas.microsoft.com/office/drawing/2014/main" id="{D4B3D2D6-005A-A743-B159-5AACAD3D28D6}"/>
              </a:ext>
            </a:extLst>
          </p:cNvPr>
          <p:cNvSpPr>
            <a:spLocks noGrp="1"/>
          </p:cNvSpPr>
          <p:nvPr>
            <p:ph type="subTitle" idx="1" hasCustomPrompt="1"/>
          </p:nvPr>
        </p:nvSpPr>
        <p:spPr>
          <a:xfrm>
            <a:off x="826813" y="3913267"/>
            <a:ext cx="9144000" cy="1655762"/>
          </a:xfrm>
        </p:spPr>
        <p:txBody>
          <a:bodyPr>
            <a:normAutofit/>
          </a:bodyPr>
          <a:lstStyle>
            <a:lvl1pPr marL="0" indent="0" algn="l">
              <a:buNone/>
              <a:defRPr sz="2200" b="0" i="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cxnSp>
        <p:nvCxnSpPr>
          <p:cNvPr id="5" name="Straight Connector 4">
            <a:extLst>
              <a:ext uri="{FF2B5EF4-FFF2-40B4-BE49-F238E27FC236}">
                <a16:creationId xmlns:a16="http://schemas.microsoft.com/office/drawing/2014/main" id="{EE745446-3DBC-9C4E-B930-A234901FA2F2}"/>
              </a:ext>
            </a:extLst>
          </p:cNvPr>
          <p:cNvCxnSpPr/>
          <p:nvPr userDrawn="1"/>
        </p:nvCxnSpPr>
        <p:spPr>
          <a:xfrm>
            <a:off x="942295" y="3810576"/>
            <a:ext cx="663575" cy="0"/>
          </a:xfrm>
          <a:prstGeom prst="line">
            <a:avLst/>
          </a:prstGeom>
          <a:ln>
            <a:solidFill>
              <a:schemeClr val="tx2"/>
            </a:solidFill>
          </a:ln>
        </p:spPr>
        <p:style>
          <a:lnRef idx="2">
            <a:schemeClr val="accent6"/>
          </a:lnRef>
          <a:fillRef idx="0">
            <a:schemeClr val="accent6"/>
          </a:fillRef>
          <a:effectRef idx="1">
            <a:schemeClr val="accent6"/>
          </a:effectRef>
          <a:fontRef idx="minor">
            <a:schemeClr val="tx1"/>
          </a:fontRef>
        </p:style>
      </p:cxnSp>
      <p:pic>
        <p:nvPicPr>
          <p:cNvPr id="3" name="Picture 2" descr="Text&#10;&#10;Description automatically generated">
            <a:extLst>
              <a:ext uri="{FF2B5EF4-FFF2-40B4-BE49-F238E27FC236}">
                <a16:creationId xmlns:a16="http://schemas.microsoft.com/office/drawing/2014/main" id="{928A752A-F8F4-487F-B39D-46A137E34A1E}"/>
              </a:ext>
            </a:extLst>
          </p:cNvPr>
          <p:cNvPicPr>
            <a:picLocks noChangeAspect="1"/>
          </p:cNvPicPr>
          <p:nvPr userDrawn="1"/>
        </p:nvPicPr>
        <p:blipFill>
          <a:blip r:embed="rId3"/>
          <a:stretch>
            <a:fillRect/>
          </a:stretch>
        </p:blipFill>
        <p:spPr>
          <a:xfrm>
            <a:off x="1534848" y="6180524"/>
            <a:ext cx="2060608" cy="397696"/>
          </a:xfrm>
          <a:prstGeom prst="rect">
            <a:avLst/>
          </a:prstGeom>
        </p:spPr>
      </p:pic>
      <p:pic>
        <p:nvPicPr>
          <p:cNvPr id="4" name="Picture 3">
            <a:extLst>
              <a:ext uri="{FF2B5EF4-FFF2-40B4-BE49-F238E27FC236}">
                <a16:creationId xmlns:a16="http://schemas.microsoft.com/office/drawing/2014/main" id="{00198558-21B3-43C3-ADE8-E068FD514DEC}"/>
              </a:ext>
            </a:extLst>
          </p:cNvPr>
          <p:cNvPicPr>
            <a:picLocks noChangeAspect="1"/>
          </p:cNvPicPr>
          <p:nvPr userDrawn="1"/>
        </p:nvPicPr>
        <p:blipFill>
          <a:blip r:embed="rId4"/>
          <a:stretch>
            <a:fillRect/>
          </a:stretch>
        </p:blipFill>
        <p:spPr>
          <a:xfrm>
            <a:off x="826813" y="6135924"/>
            <a:ext cx="638003" cy="486897"/>
          </a:xfrm>
          <a:prstGeom prst="rect">
            <a:avLst/>
          </a:prstGeom>
        </p:spPr>
      </p:pic>
    </p:spTree>
    <p:extLst>
      <p:ext uri="{BB962C8B-B14F-4D97-AF65-F5344CB8AC3E}">
        <p14:creationId xmlns:p14="http://schemas.microsoft.com/office/powerpoint/2010/main" val="414539866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9436B18-4A7E-1348-9FBB-5994C5AB276D}"/>
              </a:ext>
            </a:extLst>
          </p:cNvPr>
          <p:cNvSpPr txBox="1"/>
          <p:nvPr userDrawn="1"/>
        </p:nvSpPr>
        <p:spPr>
          <a:xfrm>
            <a:off x="12906531" y="2413416"/>
            <a:ext cx="184731" cy="369332"/>
          </a:xfrm>
          <a:prstGeom prst="rect">
            <a:avLst/>
          </a:prstGeom>
          <a:noFill/>
        </p:spPr>
        <p:txBody>
          <a:bodyPr wrap="none" rtlCol="0">
            <a:spAutoFit/>
          </a:bodyPr>
          <a:lstStyle/>
          <a:p>
            <a:endParaRPr lang="en-US" dirty="0"/>
          </a:p>
        </p:txBody>
      </p:sp>
      <p:pic>
        <p:nvPicPr>
          <p:cNvPr id="20" name="Picture 19">
            <a:extLst>
              <a:ext uri="{FF2B5EF4-FFF2-40B4-BE49-F238E27FC236}">
                <a16:creationId xmlns:a16="http://schemas.microsoft.com/office/drawing/2014/main" id="{F15BE37E-E45F-7B45-B81A-857504D857E4}"/>
              </a:ext>
            </a:extLst>
          </p:cNvPr>
          <p:cNvPicPr>
            <a:picLocks noChangeAspect="1"/>
          </p:cNvPicPr>
          <p:nvPr userDrawn="1"/>
        </p:nvPicPr>
        <p:blipFill>
          <a:blip r:embed="rId3"/>
          <a:stretch>
            <a:fillRect/>
          </a:stretch>
        </p:blipFill>
        <p:spPr>
          <a:xfrm>
            <a:off x="4427653" y="4384616"/>
            <a:ext cx="660400" cy="38100"/>
          </a:xfrm>
          <a:prstGeom prst="rect">
            <a:avLst/>
          </a:prstGeom>
        </p:spPr>
      </p:pic>
      <p:sp>
        <p:nvSpPr>
          <p:cNvPr id="10" name="Footer Placeholder 4">
            <a:extLst>
              <a:ext uri="{FF2B5EF4-FFF2-40B4-BE49-F238E27FC236}">
                <a16:creationId xmlns:a16="http://schemas.microsoft.com/office/drawing/2014/main" id="{4DD06976-73BD-F244-BCFF-118CEC1F62BA}"/>
              </a:ext>
            </a:extLst>
          </p:cNvPr>
          <p:cNvSpPr>
            <a:spLocks noGrp="1"/>
          </p:cNvSpPr>
          <p:nvPr>
            <p:ph type="ftr" sz="quarter" idx="3"/>
          </p:nvPr>
        </p:nvSpPr>
        <p:spPr>
          <a:xfrm>
            <a:off x="4312171" y="6356350"/>
            <a:ext cx="4114800" cy="365125"/>
          </a:xfrm>
          <a:prstGeom prst="rect">
            <a:avLst/>
          </a:prstGeom>
        </p:spPr>
        <p:txBody>
          <a:bodyPr vert="horz" lIns="91440" tIns="45720" rIns="91440" bIns="45720" rtlCol="0" anchor="ctr"/>
          <a:lstStyle>
            <a:lvl1pPr algn="l">
              <a:defRPr sz="1200">
                <a:solidFill>
                  <a:schemeClr val="bg1"/>
                </a:solidFill>
                <a:latin typeface="Arial" panose="020B0604020202020204" pitchFamily="34" charset="0"/>
                <a:cs typeface="Arial" panose="020B0604020202020204" pitchFamily="34" charset="0"/>
              </a:defRPr>
            </a:lvl1pPr>
          </a:lstStyle>
          <a:p>
            <a:r>
              <a:rPr lang="en-US" dirty="0"/>
              <a:t>Insert footer information as needed</a:t>
            </a:r>
          </a:p>
        </p:txBody>
      </p:sp>
      <p:sp>
        <p:nvSpPr>
          <p:cNvPr id="9" name="Title 1">
            <a:extLst>
              <a:ext uri="{FF2B5EF4-FFF2-40B4-BE49-F238E27FC236}">
                <a16:creationId xmlns:a16="http://schemas.microsoft.com/office/drawing/2014/main" id="{CC8D5423-5F41-D245-85F5-B1E275D0536D}"/>
              </a:ext>
            </a:extLst>
          </p:cNvPr>
          <p:cNvSpPr>
            <a:spLocks noGrp="1"/>
          </p:cNvSpPr>
          <p:nvPr>
            <p:ph type="ctrTitle" hasCustomPrompt="1"/>
          </p:nvPr>
        </p:nvSpPr>
        <p:spPr>
          <a:xfrm>
            <a:off x="4312171" y="1747007"/>
            <a:ext cx="7260069" cy="2387600"/>
          </a:xfrm>
        </p:spPr>
        <p:txBody>
          <a:bodyPr anchor="b">
            <a:normAutofit/>
          </a:bodyPr>
          <a:lstStyle>
            <a:lvl1pPr algn="l">
              <a:defRPr sz="2800" b="1" i="0">
                <a:solidFill>
                  <a:schemeClr val="bg1"/>
                </a:solidFill>
                <a:latin typeface="Arial" panose="020B0604020202020204" pitchFamily="34" charset="0"/>
                <a:cs typeface="Arial" panose="020B0604020202020204" pitchFamily="34" charset="0"/>
              </a:defRPr>
            </a:lvl1pPr>
          </a:lstStyle>
          <a:p>
            <a:r>
              <a:rPr lang="en-US" dirty="0"/>
              <a:t>Optional End Slide Arial Bold, 28pt</a:t>
            </a:r>
          </a:p>
        </p:txBody>
      </p:sp>
      <p:sp>
        <p:nvSpPr>
          <p:cNvPr id="11" name="Subtitle 2">
            <a:extLst>
              <a:ext uri="{FF2B5EF4-FFF2-40B4-BE49-F238E27FC236}">
                <a16:creationId xmlns:a16="http://schemas.microsoft.com/office/drawing/2014/main" id="{B62495D2-AE77-E540-949F-BD14C314E48A}"/>
              </a:ext>
            </a:extLst>
          </p:cNvPr>
          <p:cNvSpPr>
            <a:spLocks noGrp="1"/>
          </p:cNvSpPr>
          <p:nvPr>
            <p:ph type="subTitle" idx="1" hasCustomPrompt="1"/>
          </p:nvPr>
        </p:nvSpPr>
        <p:spPr>
          <a:xfrm>
            <a:off x="4312171" y="4512707"/>
            <a:ext cx="7260069" cy="1655762"/>
          </a:xfrm>
        </p:spPr>
        <p:txBody>
          <a:bodyPr/>
          <a:lstStyle>
            <a:lvl1pPr marL="0" indent="0" algn="l">
              <a:buNone/>
              <a:defRPr sz="2400" b="0" i="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in Arial, 22pt</a:t>
            </a:r>
          </a:p>
        </p:txBody>
      </p:sp>
      <p:pic>
        <p:nvPicPr>
          <p:cNvPr id="2" name="Picture 1">
            <a:extLst>
              <a:ext uri="{FF2B5EF4-FFF2-40B4-BE49-F238E27FC236}">
                <a16:creationId xmlns:a16="http://schemas.microsoft.com/office/drawing/2014/main" id="{435E8D4A-2750-4A5E-B41F-B37EE8C744BA}"/>
              </a:ext>
            </a:extLst>
          </p:cNvPr>
          <p:cNvPicPr>
            <a:picLocks noChangeAspect="1"/>
          </p:cNvPicPr>
          <p:nvPr userDrawn="1"/>
        </p:nvPicPr>
        <p:blipFill>
          <a:blip r:embed="rId4"/>
          <a:stretch>
            <a:fillRect/>
          </a:stretch>
        </p:blipFill>
        <p:spPr>
          <a:xfrm>
            <a:off x="4171008" y="450278"/>
            <a:ext cx="3491505" cy="766161"/>
          </a:xfrm>
          <a:prstGeom prst="rect">
            <a:avLst/>
          </a:prstGeom>
        </p:spPr>
      </p:pic>
    </p:spTree>
    <p:extLst>
      <p:ext uri="{BB962C8B-B14F-4D97-AF65-F5344CB8AC3E}">
        <p14:creationId xmlns:p14="http://schemas.microsoft.com/office/powerpoint/2010/main" val="314945985"/>
      </p:ext>
    </p:extLst>
  </p:cSld>
  <p:clrMapOvr>
    <a:masterClrMapping/>
  </p:clrMapOvr>
  <p:extLst>
    <p:ext uri="{DCECCB84-F9BA-43D5-87BE-67443E8EF086}">
      <p15:sldGuideLst xmlns:p15="http://schemas.microsoft.com/office/powerpoint/2012/main">
        <p15:guide id="1" orient="horz" pos="39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470517" y="828569"/>
            <a:ext cx="11123720" cy="860194"/>
          </a:xfrm>
          <a:prstGeom prst="rect">
            <a:avLst/>
          </a:prstGeom>
        </p:spPr>
        <p:txBody>
          <a:bodyPr vert="horz" lIns="91440" tIns="45720" rIns="91440" bIns="45720" rtlCol="0" anchor="b">
            <a:normAutofit/>
          </a:bodyPr>
          <a:lstStyle/>
          <a:p>
            <a:r>
              <a:rPr lang="en-US" dirty="0"/>
              <a:t>TITLE Arial Bold, 32pt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550416" y="2049429"/>
            <a:ext cx="10803384" cy="394625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a:p>
            <a:r>
              <a:rPr lang="en-US" dirty="0"/>
              <a:t>First level text should be Arial, 24pt with a solid bullet.</a:t>
            </a:r>
          </a:p>
          <a:p>
            <a:pPr lvl="1"/>
            <a:r>
              <a:rPr lang="en-US" dirty="0"/>
              <a:t>Second level lists are blue Arial, 22pt with a solid square. Do not use open bullets. </a:t>
            </a:r>
          </a:p>
          <a:p>
            <a:pPr lvl="2"/>
            <a:r>
              <a:rPr lang="en-US" dirty="0"/>
              <a:t>Third level lists are Arial, 20pt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Insert footer information as needed</a:t>
            </a:r>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621016BC-C6B3-4DCB-A0C6-67D617E10404}"/>
              </a:ext>
            </a:extLst>
          </p:cNvPr>
          <p:cNvPicPr>
            <a:picLocks noChangeAspect="1"/>
          </p:cNvPicPr>
          <p:nvPr userDrawn="1"/>
        </p:nvPicPr>
        <p:blipFill>
          <a:blip r:embed="rId14"/>
          <a:stretch>
            <a:fillRect/>
          </a:stretch>
        </p:blipFill>
        <p:spPr>
          <a:xfrm>
            <a:off x="1648950" y="6124147"/>
            <a:ext cx="2470525" cy="476809"/>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E325EA18-C0B0-472E-90F4-71D30FF0AACC}"/>
              </a:ext>
            </a:extLst>
          </p:cNvPr>
          <p:cNvPicPr>
            <a:picLocks noChangeAspect="1"/>
          </p:cNvPicPr>
          <p:nvPr userDrawn="1"/>
        </p:nvPicPr>
        <p:blipFill>
          <a:blip r:embed="rId14"/>
          <a:stretch>
            <a:fillRect/>
          </a:stretch>
        </p:blipFill>
        <p:spPr>
          <a:xfrm>
            <a:off x="9445023" y="119557"/>
            <a:ext cx="2470525" cy="476809"/>
          </a:xfrm>
          <a:prstGeom prst="rect">
            <a:avLst/>
          </a:prstGeom>
        </p:spPr>
      </p:pic>
    </p:spTree>
    <p:extLst>
      <p:ext uri="{BB962C8B-B14F-4D97-AF65-F5344CB8AC3E}">
        <p14:creationId xmlns:p14="http://schemas.microsoft.com/office/powerpoint/2010/main" val="3557085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90000"/>
        <a:buFont typeface="Wingdings" panose="05000000000000000000" pitchFamily="2" charset="2"/>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662E62-4A90-5843-88A3-5CB71E2B11FB}"/>
              </a:ext>
            </a:extLst>
          </p:cNvPr>
          <p:cNvSpPr/>
          <p:nvPr userDrawn="1"/>
        </p:nvSpPr>
        <p:spPr>
          <a:xfrm>
            <a:off x="0" y="0"/>
            <a:ext cx="12192000" cy="6810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Placeholder 1">
            <a:extLst>
              <a:ext uri="{FF2B5EF4-FFF2-40B4-BE49-F238E27FC236}">
                <a16:creationId xmlns:a16="http://schemas.microsoft.com/office/drawing/2014/main" id="{AAB7C69D-AD8C-AE4F-89B1-BD5DC49F0A10}"/>
              </a:ext>
            </a:extLst>
          </p:cNvPr>
          <p:cNvSpPr>
            <a:spLocks noGrp="1"/>
          </p:cNvSpPr>
          <p:nvPr>
            <p:ph type="title"/>
          </p:nvPr>
        </p:nvSpPr>
        <p:spPr>
          <a:xfrm>
            <a:off x="470517" y="828569"/>
            <a:ext cx="11123720" cy="860194"/>
          </a:xfrm>
          <a:prstGeom prst="rect">
            <a:avLst/>
          </a:prstGeom>
        </p:spPr>
        <p:txBody>
          <a:bodyPr vert="horz" lIns="91440" tIns="45720" rIns="91440" bIns="45720" rtlCol="0" anchor="b">
            <a:normAutofit/>
          </a:bodyPr>
          <a:lstStyle/>
          <a:p>
            <a:r>
              <a:rPr lang="en-US" dirty="0"/>
              <a:t>TITLE Arial Bold, 32pt</a:t>
            </a:r>
          </a:p>
        </p:txBody>
      </p:sp>
      <p:sp>
        <p:nvSpPr>
          <p:cNvPr id="3" name="Text Placeholder 2">
            <a:extLst>
              <a:ext uri="{FF2B5EF4-FFF2-40B4-BE49-F238E27FC236}">
                <a16:creationId xmlns:a16="http://schemas.microsoft.com/office/drawing/2014/main" id="{33DD6D48-BEDD-9548-94EE-6D9FBF7E9E3A}"/>
              </a:ext>
            </a:extLst>
          </p:cNvPr>
          <p:cNvSpPr>
            <a:spLocks noGrp="1"/>
          </p:cNvSpPr>
          <p:nvPr>
            <p:ph type="body" idx="1"/>
          </p:nvPr>
        </p:nvSpPr>
        <p:spPr>
          <a:xfrm>
            <a:off x="550416" y="2049429"/>
            <a:ext cx="10803384" cy="3946257"/>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text styles</a:t>
            </a:r>
          </a:p>
          <a:p>
            <a:pPr lvl="0"/>
            <a:endParaRPr lang="en-US" dirty="0"/>
          </a:p>
          <a:p>
            <a:r>
              <a:rPr lang="en-US" dirty="0"/>
              <a:t>First level text should be Arial, 24pt with a solid bullet.</a:t>
            </a:r>
          </a:p>
          <a:p>
            <a:pPr lvl="1"/>
            <a:r>
              <a:rPr lang="en-US" dirty="0"/>
              <a:t>Second level lists are blue Arial, 22pt with a solid square. Do not use open bullets. </a:t>
            </a:r>
          </a:p>
          <a:p>
            <a:pPr lvl="2"/>
            <a:r>
              <a:rPr lang="en-US" dirty="0"/>
              <a:t>Third level lists are Arial, 20pt with a check mark bullet. </a:t>
            </a:r>
          </a:p>
        </p:txBody>
      </p:sp>
      <p:sp>
        <p:nvSpPr>
          <p:cNvPr id="5" name="Footer Placeholder 4">
            <a:extLst>
              <a:ext uri="{FF2B5EF4-FFF2-40B4-BE49-F238E27FC236}">
                <a16:creationId xmlns:a16="http://schemas.microsoft.com/office/drawing/2014/main" id="{BBD4AB6E-3F6E-6141-8C08-6121F9549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4ABA63F9-A2B7-5644-96C9-A65FBC192A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49D6600-C6B9-CF4F-8A0C-864766A79F48}" type="slidenum">
              <a:rPr lang="en-US" smtClean="0"/>
              <a:pPr/>
              <a:t>‹#›</a:t>
            </a:fld>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587ACDBF-9651-A143-B577-52487D131BC1}"/>
              </a:ext>
            </a:extLst>
          </p:cNvPr>
          <p:cNvCxnSpPr>
            <a:cxnSpLocks/>
          </p:cNvCxnSpPr>
          <p:nvPr userDrawn="1"/>
        </p:nvCxnSpPr>
        <p:spPr>
          <a:xfrm>
            <a:off x="925975" y="1817225"/>
            <a:ext cx="10427825" cy="0"/>
          </a:xfrm>
          <a:prstGeom prst="line">
            <a:avLst/>
          </a:prstGeom>
          <a:ln w="19050">
            <a:solidFill>
              <a:schemeClr val="bg2"/>
            </a:solidFill>
          </a:ln>
        </p:spPr>
        <p:style>
          <a:lnRef idx="2">
            <a:schemeClr val="accent6"/>
          </a:lnRef>
          <a:fillRef idx="0">
            <a:schemeClr val="accent6"/>
          </a:fillRef>
          <a:effectRef idx="1">
            <a:schemeClr val="accent6"/>
          </a:effectRef>
          <a:fontRef idx="minor">
            <a:schemeClr val="tx1"/>
          </a:fontRef>
        </p:style>
      </p:cxnSp>
      <p:pic>
        <p:nvPicPr>
          <p:cNvPr id="10" name="Picture 9" descr="Graphical user interface, text&#10;&#10;Description automatically generated">
            <a:extLst>
              <a:ext uri="{FF2B5EF4-FFF2-40B4-BE49-F238E27FC236}">
                <a16:creationId xmlns:a16="http://schemas.microsoft.com/office/drawing/2014/main" id="{621016BC-C6B3-4DCB-A0C6-67D617E10404}"/>
              </a:ext>
            </a:extLst>
          </p:cNvPr>
          <p:cNvPicPr>
            <a:picLocks noChangeAspect="1"/>
          </p:cNvPicPr>
          <p:nvPr userDrawn="1"/>
        </p:nvPicPr>
        <p:blipFill>
          <a:blip r:embed="rId14"/>
          <a:stretch>
            <a:fillRect/>
          </a:stretch>
        </p:blipFill>
        <p:spPr>
          <a:xfrm>
            <a:off x="1648950" y="6124147"/>
            <a:ext cx="2470525" cy="476809"/>
          </a:xfrm>
          <a:prstGeom prst="rect">
            <a:avLst/>
          </a:prstGeom>
        </p:spPr>
      </p:pic>
      <p:pic>
        <p:nvPicPr>
          <p:cNvPr id="12" name="Picture 11" descr="Graphical user interface, text&#10;&#10;Description automatically generated">
            <a:extLst>
              <a:ext uri="{FF2B5EF4-FFF2-40B4-BE49-F238E27FC236}">
                <a16:creationId xmlns:a16="http://schemas.microsoft.com/office/drawing/2014/main" id="{E325EA18-C0B0-472E-90F4-71D30FF0AACC}"/>
              </a:ext>
            </a:extLst>
          </p:cNvPr>
          <p:cNvPicPr>
            <a:picLocks noChangeAspect="1"/>
          </p:cNvPicPr>
          <p:nvPr userDrawn="1"/>
        </p:nvPicPr>
        <p:blipFill>
          <a:blip r:embed="rId14"/>
          <a:stretch>
            <a:fillRect/>
          </a:stretch>
        </p:blipFill>
        <p:spPr>
          <a:xfrm>
            <a:off x="9445023" y="119557"/>
            <a:ext cx="2470525" cy="476809"/>
          </a:xfrm>
          <a:prstGeom prst="rect">
            <a:avLst/>
          </a:prstGeom>
        </p:spPr>
      </p:pic>
    </p:spTree>
    <p:extLst>
      <p:ext uri="{BB962C8B-B14F-4D97-AF65-F5344CB8AC3E}">
        <p14:creationId xmlns:p14="http://schemas.microsoft.com/office/powerpoint/2010/main" val="33832227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12" r:id="rId12"/>
  </p:sldLayoutIdLst>
  <p:hf hdr="0" ftr="0" dt="0"/>
  <p:txStyles>
    <p:titleStyle>
      <a:lvl1pPr algn="l" defTabSz="914400" rtl="0" eaLnBrk="1" latinLnBrk="0" hangingPunct="1">
        <a:lnSpc>
          <a:spcPct val="90000"/>
        </a:lnSpc>
        <a:spcBef>
          <a:spcPct val="0"/>
        </a:spcBef>
        <a:buNone/>
        <a:defRPr sz="3200" b="1" i="0" kern="1200">
          <a:solidFill>
            <a:schemeClr val="tx2"/>
          </a:solidFill>
          <a:latin typeface="Arial" panose="020B0604020202020204" pitchFamily="34" charset="0"/>
          <a:ea typeface="+mj-ea"/>
          <a:cs typeface="Arial" panose="020B0604020202020204" pitchFamily="34" charset="0"/>
        </a:defRPr>
      </a:lvl1pPr>
    </p:titleStyle>
    <p:body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90000"/>
        <a:buFont typeface="Wingdings" panose="05000000000000000000" pitchFamily="2" charset="2"/>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dirty="0"/>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237311665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77800"/>
            <a:ext cx="10972800" cy="1143000"/>
          </a:xfrm>
          <a:prstGeom prst="rect">
            <a:avLst/>
          </a:prstGeom>
        </p:spPr>
        <p:txBody>
          <a:bodyPr vert="horz" lIns="91440" tIns="45720" rIns="91440" bIns="45720" rtlCol="0" anchor="ctr">
            <a:normAutofit/>
          </a:bodyPr>
          <a:lstStyle/>
          <a:p>
            <a:r>
              <a:rPr lang="en-US"/>
              <a:t>DIFFERENT TITLE PER SLIDE, ARIAL 36 PT</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6" name="TextBox 5"/>
          <p:cNvSpPr txBox="1"/>
          <p:nvPr userDrawn="1"/>
        </p:nvSpPr>
        <p:spPr>
          <a:xfrm>
            <a:off x="9596583" y="6126164"/>
            <a:ext cx="489527" cy="369332"/>
          </a:xfrm>
          <a:prstGeom prst="rect">
            <a:avLst/>
          </a:prstGeom>
          <a:noFill/>
        </p:spPr>
        <p:txBody>
          <a:bodyPr wrap="square" rtlCol="0">
            <a:spAutoFit/>
          </a:bodyPr>
          <a:lstStyle/>
          <a:p>
            <a:fld id="{679D42EE-1589-4027-926A-CD4032C6DE52}" type="slidenum">
              <a:rPr lang="en-US" sz="1800" smtClean="0"/>
              <a:t>‹#›</a:t>
            </a:fld>
            <a:endParaRPr lang="en-US" sz="1800" dirty="0"/>
          </a:p>
        </p:txBody>
      </p:sp>
    </p:spTree>
    <p:extLst>
      <p:ext uri="{BB962C8B-B14F-4D97-AF65-F5344CB8AC3E}">
        <p14:creationId xmlns:p14="http://schemas.microsoft.com/office/powerpoint/2010/main" val="265849952"/>
      </p:ext>
    </p:extLst>
  </p:cSld>
  <p:clrMap bg1="lt1" tx1="dk1" bg2="lt2" tx2="dk2" accent1="accent1" accent2="accent2" accent3="accent3" accent4="accent4" accent5="accent5" accent6="accent6" hlink="hlink" folHlink="folHlink"/>
  <p:sldLayoutIdLst>
    <p:sldLayoutId id="2147483709" r:id="rId1"/>
  </p:sldLayoutIdLst>
  <p:hf hdr="0" ftr="0" dt="0"/>
  <p:txStyles>
    <p:titleStyle>
      <a:lvl1pPr algn="l" defTabSz="1219170" rtl="0" eaLnBrk="1" latinLnBrk="0" hangingPunct="1">
        <a:spcBef>
          <a:spcPct val="0"/>
        </a:spcBef>
        <a:buNone/>
        <a:defRPr sz="3600" b="1" kern="1200" baseline="0">
          <a:solidFill>
            <a:srgbClr val="273D77"/>
          </a:solidFill>
          <a:latin typeface="+mj-lt"/>
          <a:ea typeface="+mj-ea"/>
          <a:cs typeface="+mj-cs"/>
        </a:defRPr>
      </a:lvl1pPr>
    </p:titleStyle>
    <p:bodyStyle>
      <a:lvl1pPr marL="457189" indent="-457189" algn="l" defTabSz="1219170" rtl="0" eaLnBrk="1" latinLnBrk="0" hangingPunct="1">
        <a:spcBef>
          <a:spcPct val="20000"/>
        </a:spcBef>
        <a:buSzPct val="125000"/>
        <a:buFont typeface="Arial" panose="020B0604020202020204" pitchFamily="34" charset="0"/>
        <a:buChar char="•"/>
        <a:defRPr sz="3200" kern="1200">
          <a:solidFill>
            <a:srgbClr val="002060"/>
          </a:solidFill>
          <a:latin typeface="+mn-lt"/>
          <a:ea typeface="+mn-ea"/>
          <a:cs typeface="+mn-cs"/>
        </a:defRPr>
      </a:lvl1pPr>
      <a:lvl2pPr marL="990575" indent="-380990" algn="l" defTabSz="1219170" rtl="0" eaLnBrk="1" latinLnBrk="0" hangingPunct="1">
        <a:spcBef>
          <a:spcPct val="20000"/>
        </a:spcBef>
        <a:buFont typeface="Wingdings" panose="05000000000000000000" pitchFamily="2" charset="2"/>
        <a:buChar char="§"/>
        <a:defRPr sz="2800" kern="1200">
          <a:solidFill>
            <a:srgbClr val="002060"/>
          </a:solidFill>
          <a:latin typeface="+mn-lt"/>
          <a:ea typeface="+mn-ea"/>
          <a:cs typeface="+mn-cs"/>
        </a:defRPr>
      </a:lvl2pPr>
      <a:lvl3pPr marL="1523962" indent="-304792" algn="l" defTabSz="1219170" rtl="0" eaLnBrk="1" latinLnBrk="0" hangingPunct="1">
        <a:spcBef>
          <a:spcPct val="20000"/>
        </a:spcBef>
        <a:buFont typeface="Courier New" panose="02070309020205020404" pitchFamily="49" charset="0"/>
        <a:buChar char="o"/>
        <a:defRPr sz="2400" kern="1200">
          <a:solidFill>
            <a:srgbClr val="002060"/>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hhs.gov/ohrp/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hhs.gov/ohrp/education-and-outreach/index.html"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3.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3.xml"/><Relationship Id="rId1" Type="http://schemas.openxmlformats.org/officeDocument/2006/relationships/tags" Target="../tags/tag24.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hhs.gov/ohrp/regulations-and-policy/decision-charts-2018/index.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hhs.gov/ohrp/education-and-outreach/human-research-protection-training/index.htm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hyperlink" Target="https://www.hhs.gov/ohrp/education-and-outreach/online-education/human-research-protection-training/index.html" TargetMode="External"/><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mailto:OHRP@hhs.gov" TargetMode="Externa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hyperlink" Target="http://www.hhs.gov/about-research-participation" TargetMode="External"/><Relationship Id="rId4" Type="http://schemas.openxmlformats.org/officeDocument/2006/relationships/hyperlink" Target="http://www.hhs.gov/ohrp"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hhs.gov/ohrp/regulations-and-policy/regulations/45-cfr-46/revised-common-rule-regulatory-text/index.html#46.102" TargetMode="Externa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7EFF-B242-44B6-A542-7D0B527CC054}"/>
              </a:ext>
              <a:ext uri="{C183D7F6-B498-43B3-948B-1728B52AA6E4}">
                <adec:decorative xmlns:adec="http://schemas.microsoft.com/office/drawing/2017/decorative" val="1"/>
              </a:ext>
            </a:extLst>
          </p:cNvPr>
          <p:cNvSpPr>
            <a:spLocks noGrp="1"/>
          </p:cNvSpPr>
          <p:nvPr>
            <p:ph type="title"/>
          </p:nvPr>
        </p:nvSpPr>
        <p:spPr>
          <a:xfrm>
            <a:off x="723781" y="1686279"/>
            <a:ext cx="8755599" cy="2101315"/>
          </a:xfrm>
        </p:spPr>
        <p:txBody>
          <a:bodyPr>
            <a:normAutofit/>
          </a:bodyPr>
          <a:lstStyle/>
          <a:p>
            <a:pPr marL="0" marR="0">
              <a:spcBef>
                <a:spcPts val="0"/>
              </a:spcBef>
              <a:spcAft>
                <a:spcPts val="0"/>
              </a:spcAft>
            </a:pPr>
            <a:r>
              <a:rPr lang="en-US" sz="3600" b="1" dirty="0">
                <a:effectLst/>
                <a:ea typeface="Calibri" panose="020F0502020204030204" pitchFamily="34" charset="0"/>
              </a:rPr>
              <a:t>How Do I Know If A Research Study Is Human Subjects Research And What Does That Even Mean?</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A488CD44-4208-41A5-B837-48EF3C12C49E}"/>
              </a:ext>
              <a:ext uri="{C183D7F6-B498-43B3-948B-1728B52AA6E4}">
                <adec:decorative xmlns:adec="http://schemas.microsoft.com/office/drawing/2017/decorative" val="1"/>
              </a:ext>
            </a:extLst>
          </p:cNvPr>
          <p:cNvSpPr>
            <a:spLocks noGrp="1"/>
          </p:cNvSpPr>
          <p:nvPr>
            <p:ph type="subTitle" idx="1"/>
          </p:nvPr>
        </p:nvSpPr>
        <p:spPr>
          <a:xfrm>
            <a:off x="826813" y="4121063"/>
            <a:ext cx="9144000" cy="1447966"/>
          </a:xfrm>
        </p:spPr>
        <p:txBody>
          <a:bodyPr>
            <a:normAutofit/>
          </a:bodyPr>
          <a:lstStyle/>
          <a:p>
            <a:r>
              <a:rPr lang="en-US" sz="2000" dirty="0"/>
              <a:t>HHS Office for Human Research Protections (</a:t>
            </a:r>
            <a:r>
              <a:rPr lang="en-US" sz="2000" u="sng"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OHRP</a:t>
            </a:r>
            <a:r>
              <a:rPr lang="en-US" sz="2000" dirty="0"/>
              <a:t>)</a:t>
            </a:r>
          </a:p>
          <a:p>
            <a:r>
              <a:rPr lang="en-US" sz="2000" dirty="0"/>
              <a:t>Division of Education and Development (</a:t>
            </a:r>
            <a:r>
              <a:rPr lang="en-US" sz="2000" dirty="0">
                <a:solidFill>
                  <a:schemeClr val="accent4">
                    <a:lumMod val="40000"/>
                    <a:lumOff val="60000"/>
                  </a:schemeClr>
                </a:solidFill>
                <a:hlinkClick r:id="rId4">
                  <a:extLst>
                    <a:ext uri="{A12FA001-AC4F-418D-AE19-62706E023703}">
                      <ahyp:hlinkClr xmlns:ahyp="http://schemas.microsoft.com/office/drawing/2018/hyperlinkcolor" val="tx"/>
                    </a:ext>
                  </a:extLst>
                </a:hlinkClick>
              </a:rPr>
              <a:t>DED</a:t>
            </a:r>
            <a:r>
              <a:rPr lang="en-US" sz="2000" dirty="0"/>
              <a:t>)</a:t>
            </a:r>
          </a:p>
          <a:p>
            <a:endParaRPr lang="en-US" sz="2000" dirty="0"/>
          </a:p>
        </p:txBody>
      </p:sp>
    </p:spTree>
    <p:extLst>
      <p:ext uri="{BB962C8B-B14F-4D97-AF65-F5344CB8AC3E}">
        <p14:creationId xmlns:p14="http://schemas.microsoft.com/office/powerpoint/2010/main" val="188293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37ECA-6282-4E8A-960A-AE3432E02CA5}"/>
              </a:ext>
              <a:ext uri="{C183D7F6-B498-43B3-948B-1728B52AA6E4}">
                <adec:decorative xmlns:adec="http://schemas.microsoft.com/office/drawing/2017/decorative" val="1"/>
              </a:ext>
            </a:extLst>
          </p:cNvPr>
          <p:cNvSpPr>
            <a:spLocks noGrp="1"/>
          </p:cNvSpPr>
          <p:nvPr>
            <p:ph type="title"/>
          </p:nvPr>
        </p:nvSpPr>
        <p:spPr>
          <a:xfrm>
            <a:off x="805238" y="1234879"/>
            <a:ext cx="11052699" cy="596610"/>
          </a:xfrm>
        </p:spPr>
        <p:txBody>
          <a:bodyPr>
            <a:normAutofit/>
          </a:bodyPr>
          <a:lstStyle/>
          <a:p>
            <a:r>
              <a:rPr lang="en-US" sz="3600" dirty="0"/>
              <a:t>How Is </a:t>
            </a:r>
            <a:r>
              <a:rPr lang="en-US" sz="3600" i="1" dirty="0"/>
              <a:t>Human Subject </a:t>
            </a:r>
            <a:r>
              <a:rPr lang="en-US" sz="3600" dirty="0"/>
              <a:t>Defined?</a:t>
            </a:r>
          </a:p>
        </p:txBody>
      </p:sp>
      <p:sp>
        <p:nvSpPr>
          <p:cNvPr id="3" name="Content Placeholder 2">
            <a:extLst>
              <a:ext uri="{FF2B5EF4-FFF2-40B4-BE49-F238E27FC236}">
                <a16:creationId xmlns:a16="http://schemas.microsoft.com/office/drawing/2014/main" id="{805F6A07-EEB2-44A5-8A16-3549CA7D3386}"/>
              </a:ext>
              <a:ext uri="{C183D7F6-B498-43B3-948B-1728B52AA6E4}">
                <adec:decorative xmlns:adec="http://schemas.microsoft.com/office/drawing/2017/decorative" val="1"/>
              </a:ext>
            </a:extLst>
          </p:cNvPr>
          <p:cNvSpPr>
            <a:spLocks noGrp="1"/>
          </p:cNvSpPr>
          <p:nvPr>
            <p:ph idx="1"/>
          </p:nvPr>
        </p:nvSpPr>
        <p:spPr>
          <a:xfrm>
            <a:off x="884260" y="1919111"/>
            <a:ext cx="10736610" cy="5116689"/>
          </a:xfrm>
        </p:spPr>
        <p:txBody>
          <a:bodyPr>
            <a:normAutofit/>
          </a:bodyPr>
          <a:lstStyle/>
          <a:p>
            <a:pPr marL="0" indent="0">
              <a:buNone/>
            </a:pPr>
            <a:r>
              <a:rPr lang="en-US" sz="2800" b="1" dirty="0"/>
              <a:t>Human subject</a:t>
            </a:r>
            <a:r>
              <a:rPr lang="en-US" sz="2800" dirty="0"/>
              <a:t>: A </a:t>
            </a:r>
            <a:r>
              <a:rPr lang="en-US" sz="2800" b="1" dirty="0"/>
              <a:t>living</a:t>
            </a:r>
            <a:r>
              <a:rPr lang="en-US" sz="2800" dirty="0"/>
              <a:t> individual </a:t>
            </a:r>
            <a:r>
              <a:rPr lang="en-US" sz="2800" b="1" dirty="0"/>
              <a:t>about whom </a:t>
            </a:r>
            <a:r>
              <a:rPr lang="en-US" sz="2800" dirty="0"/>
              <a:t>an investigator conducting research 												        								</a:t>
            </a:r>
            <a:endParaRPr lang="en-US" sz="1000" dirty="0"/>
          </a:p>
          <a:p>
            <a:pPr marL="0" indent="0">
              <a:buClr>
                <a:schemeClr val="accent1">
                  <a:lumMod val="50000"/>
                </a:schemeClr>
              </a:buClr>
              <a:buNone/>
            </a:pPr>
            <a:r>
              <a:rPr lang="en-US" sz="2600" dirty="0"/>
              <a:t>(i) Obtains </a:t>
            </a:r>
            <a:r>
              <a:rPr lang="en-US" sz="2600" dirty="0">
                <a:solidFill>
                  <a:schemeClr val="tx2"/>
                </a:solidFill>
              </a:rPr>
              <a:t>information or biospecimens </a:t>
            </a:r>
            <a:r>
              <a:rPr lang="en-US" sz="2600" dirty="0"/>
              <a:t>through </a:t>
            </a:r>
            <a:r>
              <a:rPr lang="en-US" sz="2600" dirty="0">
                <a:solidFill>
                  <a:schemeClr val="tx2"/>
                </a:solidFill>
              </a:rPr>
              <a:t>intervention or interaction</a:t>
            </a:r>
            <a:r>
              <a:rPr lang="en-US" sz="2600" dirty="0"/>
              <a:t> with the individual, and </a:t>
            </a:r>
            <a:r>
              <a:rPr lang="en-US" sz="2600" dirty="0">
                <a:solidFill>
                  <a:schemeClr val="tx2"/>
                </a:solidFill>
              </a:rPr>
              <a:t>uses, studies, or analyzes </a:t>
            </a:r>
            <a:r>
              <a:rPr lang="en-US" sz="2600" dirty="0"/>
              <a:t>the information or biospecimens; </a:t>
            </a:r>
          </a:p>
          <a:p>
            <a:pPr marL="0" indent="0" algn="ctr">
              <a:buClr>
                <a:schemeClr val="accent1">
                  <a:lumMod val="50000"/>
                </a:schemeClr>
              </a:buClr>
              <a:buNone/>
            </a:pPr>
            <a:r>
              <a:rPr lang="en-US" sz="2600" b="1" u="sng" dirty="0"/>
              <a:t>or</a:t>
            </a:r>
          </a:p>
          <a:p>
            <a:pPr marL="609585" lvl="1" indent="0">
              <a:buNone/>
            </a:pPr>
            <a:endParaRPr lang="en-US" sz="800" dirty="0"/>
          </a:p>
          <a:p>
            <a:pPr marL="0" indent="0">
              <a:buClr>
                <a:schemeClr val="accent1">
                  <a:lumMod val="50000"/>
                </a:schemeClr>
              </a:buClr>
              <a:buNone/>
            </a:pPr>
            <a:r>
              <a:rPr lang="en-US" sz="2600" dirty="0"/>
              <a:t>(ii) Obtains, uses, studies, analyzes, or generates</a:t>
            </a:r>
            <a:r>
              <a:rPr lang="en-US" sz="2600" dirty="0">
                <a:solidFill>
                  <a:srgbClr val="002060"/>
                </a:solidFill>
              </a:rPr>
              <a:t> </a:t>
            </a:r>
            <a:r>
              <a:rPr lang="en-US" sz="2600" dirty="0">
                <a:solidFill>
                  <a:schemeClr val="tx2"/>
                </a:solidFill>
              </a:rPr>
              <a:t>identifiable private information</a:t>
            </a:r>
            <a:r>
              <a:rPr lang="en-US" sz="2600" dirty="0"/>
              <a:t> or </a:t>
            </a:r>
            <a:r>
              <a:rPr lang="en-US" sz="2600" dirty="0">
                <a:solidFill>
                  <a:schemeClr val="tx2"/>
                </a:solidFill>
              </a:rPr>
              <a:t>identifiable biospecimens</a:t>
            </a:r>
          </a:p>
          <a:p>
            <a:pPr marL="0" indent="0">
              <a:buNone/>
            </a:pPr>
            <a:r>
              <a:rPr lang="en-US" dirty="0"/>
              <a:t>									        </a:t>
            </a:r>
            <a:r>
              <a:rPr lang="en-US" sz="1900" dirty="0"/>
              <a:t>§46.102(e)(1) </a:t>
            </a:r>
            <a:r>
              <a:rPr lang="en-US" sz="1900" dirty="0">
                <a:solidFill>
                  <a:schemeClr val="tx2"/>
                </a:solidFill>
              </a:rPr>
              <a:t>*Emphasis added</a:t>
            </a:r>
            <a:br>
              <a:rPr lang="en-US" dirty="0"/>
            </a:br>
            <a:endParaRPr lang="en-US" dirty="0"/>
          </a:p>
        </p:txBody>
      </p:sp>
      <p:sp>
        <p:nvSpPr>
          <p:cNvPr id="4" name="Slide Number Placeholder 3">
            <a:extLst>
              <a:ext uri="{FF2B5EF4-FFF2-40B4-BE49-F238E27FC236}">
                <a16:creationId xmlns:a16="http://schemas.microsoft.com/office/drawing/2014/main" id="{F502D037-A2CE-43DB-BC8B-1C0750FC3E6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66578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A95D3-780E-459E-8FD2-4E9CBB9FAB23}"/>
              </a:ext>
              <a:ext uri="{C183D7F6-B498-43B3-948B-1728B52AA6E4}">
                <adec:decorative xmlns:adec="http://schemas.microsoft.com/office/drawing/2017/decorative" val="1"/>
              </a:ext>
            </a:extLst>
          </p:cNvPr>
          <p:cNvSpPr>
            <a:spLocks noGrp="1"/>
          </p:cNvSpPr>
          <p:nvPr>
            <p:ph type="title"/>
          </p:nvPr>
        </p:nvSpPr>
        <p:spPr>
          <a:xfrm>
            <a:off x="836276" y="1021211"/>
            <a:ext cx="11123720" cy="860194"/>
          </a:xfrm>
        </p:spPr>
        <p:txBody>
          <a:bodyPr>
            <a:normAutofit/>
          </a:bodyPr>
          <a:lstStyle/>
          <a:p>
            <a:r>
              <a:rPr lang="en-US" sz="3600" dirty="0"/>
              <a:t>Associated Terms &amp; Concepts (#1)</a:t>
            </a:r>
          </a:p>
        </p:txBody>
      </p:sp>
      <p:sp>
        <p:nvSpPr>
          <p:cNvPr id="3" name="Text Placeholder 2">
            <a:extLst>
              <a:ext uri="{FF2B5EF4-FFF2-40B4-BE49-F238E27FC236}">
                <a16:creationId xmlns:a16="http://schemas.microsoft.com/office/drawing/2014/main" id="{260D7241-8DB1-4F75-8E5B-1176D7A6EBFC}"/>
              </a:ext>
              <a:ext uri="{C183D7F6-B498-43B3-948B-1728B52AA6E4}">
                <adec:decorative xmlns:adec="http://schemas.microsoft.com/office/drawing/2017/decorative" val="1"/>
              </a:ext>
            </a:extLst>
          </p:cNvPr>
          <p:cNvSpPr>
            <a:spLocks noGrp="1"/>
          </p:cNvSpPr>
          <p:nvPr>
            <p:ph type="body" idx="1"/>
          </p:nvPr>
        </p:nvSpPr>
        <p:spPr>
          <a:xfrm>
            <a:off x="836276" y="1869097"/>
            <a:ext cx="10517523" cy="4852378"/>
          </a:xfrm>
        </p:spPr>
        <p:txBody>
          <a:bodyPr>
            <a:normAutofit/>
          </a:bodyPr>
          <a:lstStyle/>
          <a:p>
            <a:pPr marL="0" indent="0">
              <a:buClr>
                <a:srgbClr val="002060"/>
              </a:buClr>
              <a:buNone/>
            </a:pPr>
            <a:endParaRPr lang="en-US" sz="1100" b="1" dirty="0"/>
          </a:p>
          <a:p>
            <a:pPr marL="0" indent="0">
              <a:buClr>
                <a:srgbClr val="002060"/>
              </a:buClr>
              <a:buNone/>
            </a:pPr>
            <a:r>
              <a:rPr lang="en-US" b="1" dirty="0"/>
              <a:t>(2) Intervention</a:t>
            </a:r>
            <a:r>
              <a:rPr lang="en-US" dirty="0"/>
              <a:t>: includes physical procedures by </a:t>
            </a:r>
            <a:r>
              <a:rPr lang="en-US" dirty="0">
                <a:solidFill>
                  <a:schemeClr val="tx2"/>
                </a:solidFill>
              </a:rPr>
              <a:t>which information or biospecimens </a:t>
            </a:r>
            <a:r>
              <a:rPr lang="en-US" dirty="0"/>
              <a:t>are gathered and manipulations of the subject or subject’s environment for research purposes.</a:t>
            </a:r>
            <a:br>
              <a:rPr lang="en-US" dirty="0"/>
            </a:br>
            <a:endParaRPr lang="en-US" dirty="0"/>
          </a:p>
          <a:p>
            <a:pPr marL="0" indent="0">
              <a:buClr>
                <a:srgbClr val="002060"/>
              </a:buClr>
              <a:buNone/>
            </a:pPr>
            <a:r>
              <a:rPr lang="en-US" b="1" dirty="0"/>
              <a:t>(3) Interaction:</a:t>
            </a:r>
            <a:r>
              <a:rPr lang="en-US" dirty="0"/>
              <a:t> includes communication or interpersonal contact between investigator and subject.</a:t>
            </a:r>
          </a:p>
          <a:p>
            <a:pPr marL="0" indent="0">
              <a:buNone/>
            </a:pPr>
            <a:r>
              <a:rPr lang="en-US" dirty="0"/>
              <a:t>							</a:t>
            </a:r>
            <a:r>
              <a:rPr lang="en-US" sz="3600" dirty="0"/>
              <a:t> 		</a:t>
            </a:r>
            <a:r>
              <a:rPr lang="en-US" sz="1800" dirty="0"/>
              <a:t>§46.102(e)(2),(3)</a:t>
            </a:r>
          </a:p>
        </p:txBody>
      </p:sp>
      <p:sp>
        <p:nvSpPr>
          <p:cNvPr id="4" name="Slide Number Placeholder 3">
            <a:extLst>
              <a:ext uri="{FF2B5EF4-FFF2-40B4-BE49-F238E27FC236}">
                <a16:creationId xmlns:a16="http://schemas.microsoft.com/office/drawing/2014/main" id="{D78F4B58-F7DD-47F4-89AC-43B957991D02}"/>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20</a:t>
            </a:r>
          </a:p>
        </p:txBody>
      </p:sp>
    </p:spTree>
    <p:custDataLst>
      <p:tags r:id="rId1"/>
    </p:custDataLst>
    <p:extLst>
      <p:ext uri="{BB962C8B-B14F-4D97-AF65-F5344CB8AC3E}">
        <p14:creationId xmlns:p14="http://schemas.microsoft.com/office/powerpoint/2010/main" val="3954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3054"/>
            <a:ext cx="10975258" cy="860194"/>
          </a:xfrm>
        </p:spPr>
        <p:txBody>
          <a:bodyPr>
            <a:normAutofit fontScale="90000"/>
          </a:bodyPr>
          <a:lstStyle/>
          <a:p>
            <a:r>
              <a:rPr lang="en-US" altLang="en-US" sz="4000" b="1" dirty="0">
                <a:cs typeface="Tahoma" pitchFamily="34" charset="0"/>
              </a:rPr>
              <a:t>Human Subjects Research Involvin</a:t>
            </a:r>
            <a:r>
              <a:rPr lang="en-US" altLang="en-US" sz="4000" dirty="0">
                <a:cs typeface="Tahoma" pitchFamily="34" charset="0"/>
              </a:rPr>
              <a:t>g An Intervention</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Researchers introduce a novel science curriculum for first year medical students for research purposes. The researchers are studying the impact of novel curriculums on medical student performance and degree completion rates. They plan to evaluate identifiable graduation data to gauge the impact of the curriculum introduced as a research intervention. </a:t>
            </a:r>
          </a:p>
          <a:p>
            <a:pPr marL="0" indent="0">
              <a:buNone/>
            </a:pPr>
            <a:endParaRPr lang="en-US" dirty="0"/>
          </a:p>
          <a:p>
            <a:pPr marL="0" indent="0">
              <a:buNone/>
            </a:pP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Tree>
    <p:custDataLst>
      <p:tags r:id="rId1"/>
    </p:custDataLst>
    <p:extLst>
      <p:ext uri="{BB962C8B-B14F-4D97-AF65-F5344CB8AC3E}">
        <p14:creationId xmlns:p14="http://schemas.microsoft.com/office/powerpoint/2010/main" val="215165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251622"/>
            <a:ext cx="11353800" cy="960635"/>
          </a:xfrm>
        </p:spPr>
        <p:txBody>
          <a:bodyPr>
            <a:normAutofit fontScale="90000"/>
          </a:bodyPr>
          <a:lstStyle/>
          <a:p>
            <a:r>
              <a:rPr lang="en-US" altLang="en-US" sz="4000" b="1" dirty="0">
                <a:cs typeface="Tahoma" pitchFamily="34" charset="0"/>
              </a:rPr>
              <a:t>Human Subjects Research Involving An Interaction</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researcher hypothesizes that high resignation rates among hospital nursing staff correlate with burnout, low pay, and bad management. To test this hypothesis, the researcher proposes to conduct interviews with former nurses to obtain information about their personal experiences and the reasons for their decision to leave the profession. </a:t>
            </a:r>
          </a:p>
          <a:p>
            <a:pPr marL="0" indent="0">
              <a:buNone/>
            </a:pPr>
            <a:endParaRPr lang="en-US" dirty="0"/>
          </a:p>
          <a:p>
            <a:pPr marL="0" indent="0">
              <a:buNone/>
            </a:pP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Tree>
    <p:custDataLst>
      <p:tags r:id="rId1"/>
    </p:custDataLst>
    <p:extLst>
      <p:ext uri="{BB962C8B-B14F-4D97-AF65-F5344CB8AC3E}">
        <p14:creationId xmlns:p14="http://schemas.microsoft.com/office/powerpoint/2010/main" val="208047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901C8-6668-409D-9557-B7EECA325E06}"/>
              </a:ext>
              <a:ext uri="{C183D7F6-B498-43B3-948B-1728B52AA6E4}">
                <adec:decorative xmlns:adec="http://schemas.microsoft.com/office/drawing/2017/decorative" val="1"/>
              </a:ext>
            </a:extLst>
          </p:cNvPr>
          <p:cNvSpPr>
            <a:spLocks noGrp="1"/>
          </p:cNvSpPr>
          <p:nvPr>
            <p:ph type="body" idx="1"/>
          </p:nvPr>
        </p:nvSpPr>
        <p:spPr>
          <a:xfrm>
            <a:off x="838200" y="2011680"/>
            <a:ext cx="10515600" cy="4846319"/>
          </a:xfrm>
        </p:spPr>
        <p:txBody>
          <a:bodyPr>
            <a:normAutofit fontScale="92500" lnSpcReduction="10000"/>
          </a:bodyPr>
          <a:lstStyle/>
          <a:p>
            <a:pPr marL="0" indent="0" algn="l">
              <a:buNone/>
            </a:pPr>
            <a:r>
              <a:rPr lang="en-US" b="1" dirty="0">
                <a:solidFill>
                  <a:srgbClr val="000000"/>
                </a:solidFill>
                <a:effectLst/>
              </a:rPr>
              <a:t>(4) Private information</a:t>
            </a:r>
            <a:r>
              <a:rPr lang="en-US" b="1" dirty="0">
                <a:solidFill>
                  <a:srgbClr val="000000"/>
                </a:solidFill>
              </a:rPr>
              <a:t>: </a:t>
            </a:r>
            <a:r>
              <a:rPr lang="en-US" dirty="0">
                <a:solidFill>
                  <a:srgbClr val="000000"/>
                </a:solidFill>
              </a:rPr>
              <a:t>I</a:t>
            </a:r>
            <a:r>
              <a:rPr lang="en-US" b="0" i="0" dirty="0">
                <a:solidFill>
                  <a:srgbClr val="000000"/>
                </a:solidFill>
                <a:effectLst/>
              </a:rPr>
              <a:t>ncludes information about behavior that occurs in a context in which </a:t>
            </a:r>
            <a:r>
              <a:rPr lang="en-US" b="0" i="0" dirty="0">
                <a:solidFill>
                  <a:schemeClr val="tx2"/>
                </a:solidFill>
                <a:effectLst/>
              </a:rPr>
              <a:t>an individual can reasonably expect that no observation or recording is taking place</a:t>
            </a:r>
            <a:r>
              <a:rPr lang="en-US" b="0" i="0" dirty="0">
                <a:solidFill>
                  <a:srgbClr val="000000"/>
                </a:solidFill>
                <a:effectLst/>
              </a:rPr>
              <a:t>, and information that has been provided for specific purposes by an individual and that the individual can reasonably expect will not be made public (e.g., a medical record).</a:t>
            </a:r>
            <a:br>
              <a:rPr lang="en-US" b="0" i="0" dirty="0">
                <a:solidFill>
                  <a:srgbClr val="000000"/>
                </a:solidFill>
                <a:effectLst/>
              </a:rPr>
            </a:br>
            <a:endParaRPr lang="en-US" b="0" i="0" dirty="0">
              <a:solidFill>
                <a:srgbClr val="000000"/>
              </a:solidFill>
              <a:effectLst/>
            </a:endParaRPr>
          </a:p>
          <a:p>
            <a:pPr marL="0" indent="0" algn="l">
              <a:buNone/>
            </a:pPr>
            <a:r>
              <a:rPr lang="en-US" b="1" dirty="0">
                <a:solidFill>
                  <a:srgbClr val="000000"/>
                </a:solidFill>
                <a:effectLst/>
              </a:rPr>
              <a:t>(5) Identifiable private information: </a:t>
            </a:r>
            <a:r>
              <a:rPr lang="en-US" dirty="0">
                <a:solidFill>
                  <a:srgbClr val="000000"/>
                </a:solidFill>
                <a:effectLst/>
              </a:rPr>
              <a:t>P</a:t>
            </a:r>
            <a:r>
              <a:rPr lang="en-US" b="0" i="0" dirty="0">
                <a:solidFill>
                  <a:srgbClr val="000000"/>
                </a:solidFill>
                <a:effectLst/>
              </a:rPr>
              <a:t>rivate information for which the identity of the subject is or </a:t>
            </a:r>
            <a:r>
              <a:rPr lang="en-US" b="0" i="0" dirty="0">
                <a:solidFill>
                  <a:schemeClr val="tx2"/>
                </a:solidFill>
                <a:effectLst/>
              </a:rPr>
              <a:t>may readily be ascertained </a:t>
            </a:r>
            <a:r>
              <a:rPr lang="en-US" b="0" i="0" dirty="0">
                <a:solidFill>
                  <a:srgbClr val="000000"/>
                </a:solidFill>
                <a:effectLst/>
              </a:rPr>
              <a:t>by the investigator or associated with the information.</a:t>
            </a:r>
            <a:br>
              <a:rPr lang="en-US" b="0" i="0" dirty="0">
                <a:solidFill>
                  <a:srgbClr val="000000"/>
                </a:solidFill>
                <a:effectLst/>
              </a:rPr>
            </a:br>
            <a:endParaRPr lang="en-US" b="0" i="0" dirty="0">
              <a:solidFill>
                <a:srgbClr val="000000"/>
              </a:solidFill>
              <a:effectLst/>
            </a:endParaRPr>
          </a:p>
          <a:p>
            <a:pPr marL="0" indent="0" algn="l">
              <a:buNone/>
            </a:pPr>
            <a:r>
              <a:rPr lang="en-US" b="1" dirty="0">
                <a:solidFill>
                  <a:srgbClr val="000000"/>
                </a:solidFill>
              </a:rPr>
              <a:t>(6) </a:t>
            </a:r>
            <a:r>
              <a:rPr lang="en-US" b="1" dirty="0">
                <a:solidFill>
                  <a:srgbClr val="000000"/>
                </a:solidFill>
                <a:effectLst/>
              </a:rPr>
              <a:t>Identifiable biospecimen: </a:t>
            </a:r>
            <a:r>
              <a:rPr lang="en-US" dirty="0">
                <a:solidFill>
                  <a:srgbClr val="000000"/>
                </a:solidFill>
              </a:rPr>
              <a:t>A</a:t>
            </a:r>
            <a:r>
              <a:rPr lang="en-US" b="0" i="0" dirty="0">
                <a:solidFill>
                  <a:srgbClr val="000000"/>
                </a:solidFill>
                <a:effectLst/>
              </a:rPr>
              <a:t> biospecimen for which </a:t>
            </a:r>
            <a:r>
              <a:rPr lang="en-US" b="0" i="0" dirty="0">
                <a:solidFill>
                  <a:schemeClr val="tx2"/>
                </a:solidFill>
                <a:effectLst/>
              </a:rPr>
              <a:t>the identity of the subject is or may readily be ascertained </a:t>
            </a:r>
            <a:r>
              <a:rPr lang="en-US" b="0" i="0" dirty="0">
                <a:solidFill>
                  <a:srgbClr val="000000"/>
                </a:solidFill>
                <a:effectLst/>
              </a:rPr>
              <a:t>by the investigator or associated with the biospecimen.</a:t>
            </a:r>
          </a:p>
          <a:p>
            <a:pPr marL="0" indent="0">
              <a:buNone/>
            </a:pPr>
            <a:r>
              <a:rPr lang="en-US" sz="3600" dirty="0"/>
              <a:t>								       </a:t>
            </a:r>
            <a:r>
              <a:rPr lang="en-US" sz="1700" dirty="0"/>
              <a:t> §46.102(e)(4),(5),(6)</a:t>
            </a:r>
          </a:p>
        </p:txBody>
      </p:sp>
      <p:sp>
        <p:nvSpPr>
          <p:cNvPr id="4" name="Slide Number Placeholder 3">
            <a:extLst>
              <a:ext uri="{FF2B5EF4-FFF2-40B4-BE49-F238E27FC236}">
                <a16:creationId xmlns:a16="http://schemas.microsoft.com/office/drawing/2014/main" id="{2710AE4D-1BBB-43A3-83F7-63155FC68D3C}"/>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21</a:t>
            </a:r>
          </a:p>
        </p:txBody>
      </p:sp>
      <p:sp>
        <p:nvSpPr>
          <p:cNvPr id="5" name="Title 1">
            <a:extLst>
              <a:ext uri="{FF2B5EF4-FFF2-40B4-BE49-F238E27FC236}">
                <a16:creationId xmlns:a16="http://schemas.microsoft.com/office/drawing/2014/main" id="{939CF769-2575-478B-9572-1A8EE1715DDF}"/>
              </a:ext>
              <a:ext uri="{C183D7F6-B498-43B3-948B-1728B52AA6E4}">
                <adec:decorative xmlns:adec="http://schemas.microsoft.com/office/drawing/2017/decorative" val="1"/>
              </a:ext>
            </a:extLst>
          </p:cNvPr>
          <p:cNvSpPr>
            <a:spLocks noGrp="1"/>
          </p:cNvSpPr>
          <p:nvPr>
            <p:ph type="title"/>
          </p:nvPr>
        </p:nvSpPr>
        <p:spPr>
          <a:xfrm>
            <a:off x="838200" y="970572"/>
            <a:ext cx="11123613" cy="860425"/>
          </a:xfrm>
        </p:spPr>
        <p:txBody>
          <a:bodyPr>
            <a:normAutofit/>
          </a:bodyPr>
          <a:lstStyle/>
          <a:p>
            <a:r>
              <a:rPr lang="en-US" sz="3600" dirty="0"/>
              <a:t>Associated Terms &amp; Concepts (#2)</a:t>
            </a:r>
          </a:p>
        </p:txBody>
      </p:sp>
    </p:spTree>
    <p:custDataLst>
      <p:tags r:id="rId1"/>
    </p:custDataLst>
    <p:extLst>
      <p:ext uri="{BB962C8B-B14F-4D97-AF65-F5344CB8AC3E}">
        <p14:creationId xmlns:p14="http://schemas.microsoft.com/office/powerpoint/2010/main" val="276846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8395"/>
            <a:ext cx="11123720" cy="860194"/>
          </a:xfrm>
        </p:spPr>
        <p:txBody>
          <a:bodyPr>
            <a:normAutofit fontScale="90000"/>
          </a:bodyPr>
          <a:lstStyle/>
          <a:p>
            <a:r>
              <a:rPr lang="en-US" altLang="en-US" sz="4000" b="1" dirty="0">
                <a:cs typeface="Tahoma" pitchFamily="34" charset="0"/>
              </a:rPr>
              <a:t>Human Subjects Research Involving Identifiable Private Information and Biospecimens</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genetic researcher is studying a possible correlation between environmental exposures and the development of rare cancers. Researcher has reviewed patient medical records and identified 30 individuals with documented environmental exposure to toxic dust who are being treated for a rare form of cancer at her medical center. Researcher hypothesizes that toxic dust exposure has caused genetic mutations. To perform genetic sequencing, the researcher obtains tissue samples leftover from clinical procedures performed on the 30 qualifying patients. Samples are provided to the researcher with patient identifying information.</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a:xfrm>
            <a:off x="8610600" y="6339724"/>
            <a:ext cx="2743200" cy="365125"/>
          </a:xfrm>
        </p:spPr>
        <p:txBody>
          <a:bodyPr/>
          <a:lstStyle/>
          <a:p>
            <a:r>
              <a:rPr lang="en-US" dirty="0"/>
              <a:t>24</a:t>
            </a:r>
          </a:p>
        </p:txBody>
      </p:sp>
    </p:spTree>
    <p:custDataLst>
      <p:tags r:id="rId1"/>
    </p:custDataLst>
    <p:extLst>
      <p:ext uri="{BB962C8B-B14F-4D97-AF65-F5344CB8AC3E}">
        <p14:creationId xmlns:p14="http://schemas.microsoft.com/office/powerpoint/2010/main" val="22770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5901C8-6668-409D-9557-B7EECA325E06}"/>
              </a:ext>
              <a:ext uri="{C183D7F6-B498-43B3-948B-1728B52AA6E4}">
                <adec:decorative xmlns:adec="http://schemas.microsoft.com/office/drawing/2017/decorative" val="1"/>
              </a:ext>
            </a:extLst>
          </p:cNvPr>
          <p:cNvSpPr>
            <a:spLocks noGrp="1"/>
          </p:cNvSpPr>
          <p:nvPr>
            <p:ph type="body" idx="1"/>
          </p:nvPr>
        </p:nvSpPr>
        <p:spPr>
          <a:xfrm>
            <a:off x="838200" y="2011680"/>
            <a:ext cx="10515600" cy="4846319"/>
          </a:xfrm>
        </p:spPr>
        <p:txBody>
          <a:bodyPr>
            <a:normAutofit/>
          </a:bodyPr>
          <a:lstStyle/>
          <a:p>
            <a:pPr marL="0" indent="0" algn="l">
              <a:buNone/>
            </a:pPr>
            <a:r>
              <a:rPr lang="en-US" sz="2800" b="1" dirty="0">
                <a:solidFill>
                  <a:srgbClr val="000000"/>
                </a:solidFill>
              </a:rPr>
              <a:t>Who is or are the human subjects in your research? </a:t>
            </a:r>
            <a:r>
              <a:rPr lang="en-US" sz="2800" dirty="0">
                <a:solidFill>
                  <a:srgbClr val="000000"/>
                </a:solidFill>
              </a:rPr>
              <a:t>The human subject is the person or persons that the information is about or from whom the specimen was taken.</a:t>
            </a:r>
          </a:p>
          <a:p>
            <a:pPr marL="0" indent="0" algn="l">
              <a:buNone/>
            </a:pPr>
            <a:endParaRPr lang="en-US" sz="2800" dirty="0">
              <a:solidFill>
                <a:srgbClr val="000000"/>
              </a:solidFill>
            </a:endParaRPr>
          </a:p>
          <a:p>
            <a:pPr marL="0" indent="0" algn="l">
              <a:buNone/>
            </a:pPr>
            <a:r>
              <a:rPr lang="en-US" sz="2800" b="1" dirty="0">
                <a:solidFill>
                  <a:srgbClr val="000000"/>
                </a:solidFill>
              </a:rPr>
              <a:t>Is there an interaction or intervention?</a:t>
            </a:r>
            <a:br>
              <a:rPr lang="en-US" sz="2800" b="1" dirty="0">
                <a:solidFill>
                  <a:srgbClr val="000000"/>
                </a:solidFill>
              </a:rPr>
            </a:br>
            <a:endParaRPr lang="en-US" sz="2800" b="1" dirty="0">
              <a:solidFill>
                <a:srgbClr val="000000"/>
              </a:solidFill>
            </a:endParaRPr>
          </a:p>
          <a:p>
            <a:pPr marL="0" indent="0" algn="l">
              <a:buNone/>
            </a:pPr>
            <a:r>
              <a:rPr lang="en-US" sz="2800" dirty="0">
                <a:solidFill>
                  <a:srgbClr val="000000"/>
                </a:solidFill>
              </a:rPr>
              <a:t>OR</a:t>
            </a:r>
            <a:br>
              <a:rPr lang="en-US" sz="2800" dirty="0">
                <a:solidFill>
                  <a:srgbClr val="000000"/>
                </a:solidFill>
              </a:rPr>
            </a:br>
            <a:endParaRPr lang="en-US" sz="2800" dirty="0">
              <a:solidFill>
                <a:srgbClr val="000000"/>
              </a:solidFill>
            </a:endParaRPr>
          </a:p>
          <a:p>
            <a:pPr marL="0" indent="0" algn="l">
              <a:buNone/>
            </a:pPr>
            <a:r>
              <a:rPr lang="en-US" sz="2800" b="1" dirty="0">
                <a:solidFill>
                  <a:srgbClr val="000000"/>
                </a:solidFill>
              </a:rPr>
              <a:t>Will you have identifiable, private information about the subject? Will you have identifiable biospecimens? </a:t>
            </a:r>
            <a:endParaRPr lang="en-US" sz="2800" b="1" dirty="0"/>
          </a:p>
        </p:txBody>
      </p:sp>
      <p:sp>
        <p:nvSpPr>
          <p:cNvPr id="4" name="Slide Number Placeholder 3">
            <a:extLst>
              <a:ext uri="{FF2B5EF4-FFF2-40B4-BE49-F238E27FC236}">
                <a16:creationId xmlns:a16="http://schemas.microsoft.com/office/drawing/2014/main" id="{2710AE4D-1BBB-43A3-83F7-63155FC68D3C}"/>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21</a:t>
            </a:r>
          </a:p>
        </p:txBody>
      </p:sp>
      <p:sp>
        <p:nvSpPr>
          <p:cNvPr id="5" name="Title 1">
            <a:extLst>
              <a:ext uri="{FF2B5EF4-FFF2-40B4-BE49-F238E27FC236}">
                <a16:creationId xmlns:a16="http://schemas.microsoft.com/office/drawing/2014/main" id="{939CF769-2575-478B-9572-1A8EE1715DDF}"/>
              </a:ext>
              <a:ext uri="{C183D7F6-B498-43B3-948B-1728B52AA6E4}">
                <adec:decorative xmlns:adec="http://schemas.microsoft.com/office/drawing/2017/decorative" val="1"/>
              </a:ext>
            </a:extLst>
          </p:cNvPr>
          <p:cNvSpPr>
            <a:spLocks noGrp="1"/>
          </p:cNvSpPr>
          <p:nvPr>
            <p:ph type="title"/>
          </p:nvPr>
        </p:nvSpPr>
        <p:spPr>
          <a:xfrm>
            <a:off x="838200" y="970572"/>
            <a:ext cx="11123613" cy="860425"/>
          </a:xfrm>
        </p:spPr>
        <p:txBody>
          <a:bodyPr>
            <a:normAutofit/>
          </a:bodyPr>
          <a:lstStyle/>
          <a:p>
            <a:r>
              <a:rPr lang="en-US" sz="3600" dirty="0"/>
              <a:t>Are Human Subjects Involved in Your Research?</a:t>
            </a:r>
          </a:p>
        </p:txBody>
      </p:sp>
    </p:spTree>
    <p:custDataLst>
      <p:tags r:id="rId1"/>
    </p:custDataLst>
    <p:extLst>
      <p:ext uri="{BB962C8B-B14F-4D97-AF65-F5344CB8AC3E}">
        <p14:creationId xmlns:p14="http://schemas.microsoft.com/office/powerpoint/2010/main" val="593180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5163"/>
            <a:ext cx="11123720" cy="860194"/>
          </a:xfrm>
        </p:spPr>
        <p:txBody>
          <a:bodyPr>
            <a:normAutofit fontScale="90000"/>
          </a:bodyPr>
          <a:lstStyle/>
          <a:p>
            <a:r>
              <a:rPr lang="en-US" altLang="en-US" sz="4000" b="1" dirty="0">
                <a:cs typeface="Tahoma" pitchFamily="34" charset="0"/>
              </a:rPr>
              <a:t>1. Is This </a:t>
            </a:r>
            <a:r>
              <a:rPr lang="en-US" altLang="en-US" sz="4000" dirty="0">
                <a:cs typeface="Tahoma" pitchFamily="34" charset="0"/>
              </a:rPr>
              <a:t>H</a:t>
            </a:r>
            <a:r>
              <a:rPr lang="en-US" altLang="en-US" sz="4000" b="1" dirty="0">
                <a:cs typeface="Tahoma" pitchFamily="34" charset="0"/>
              </a:rPr>
              <a:t>uman Subjects </a:t>
            </a:r>
            <a:r>
              <a:rPr lang="en-US" altLang="en-US" sz="4000" dirty="0">
                <a:cs typeface="Tahoma" pitchFamily="34" charset="0"/>
              </a:rPr>
              <a:t>R</a:t>
            </a:r>
            <a:r>
              <a:rPr lang="en-US" altLang="en-US" sz="4000" b="1" dirty="0">
                <a:cs typeface="Tahoma" pitchFamily="34" charset="0"/>
              </a:rPr>
              <a:t>esearch?</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Researchers want to better understand the effects COVID infection on the respiratory system. They conduct a detailed examination of health records and lung tissue samples from 200 deceased individuals with a diagnosis of COVID infection at the time of death. </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22</a:t>
            </a:r>
          </a:p>
        </p:txBody>
      </p:sp>
      <p:sp>
        <p:nvSpPr>
          <p:cNvPr id="5" name="Rectangle 4">
            <a:extLst>
              <a:ext uri="{FF2B5EF4-FFF2-40B4-BE49-F238E27FC236}">
                <a16:creationId xmlns:a16="http://schemas.microsoft.com/office/drawing/2014/main" id="{0D0DAF0E-7EC1-49F7-849F-720354B12C47}"/>
              </a:ext>
              <a:ext uri="{C183D7F6-B498-43B3-948B-1728B52AA6E4}">
                <adec:decorative xmlns:adec="http://schemas.microsoft.com/office/drawing/2017/decorative" val="1"/>
              </a:ext>
            </a:extLst>
          </p:cNvPr>
          <p:cNvSpPr/>
          <p:nvPr/>
        </p:nvSpPr>
        <p:spPr>
          <a:xfrm>
            <a:off x="838200" y="4204523"/>
            <a:ext cx="6096000" cy="461665"/>
          </a:xfrm>
          <a:prstGeom prst="rect">
            <a:avLst/>
          </a:prstGeom>
        </p:spPr>
        <p:txBody>
          <a:bodyPr>
            <a:spAutoFit/>
          </a:bodyPr>
          <a:lstStyle/>
          <a:p>
            <a:r>
              <a:rPr lang="en-US" altLang="en-US" sz="2400" b="1" dirty="0">
                <a:solidFill>
                  <a:schemeClr val="tx2"/>
                </a:solidFill>
                <a:latin typeface="Arial" panose="020B0604020202020204" pitchFamily="34" charset="0"/>
                <a:cs typeface="Arial" panose="020B0604020202020204" pitchFamily="34" charset="0"/>
              </a:rPr>
              <a:t>Is this human subjects research? </a:t>
            </a:r>
            <a:r>
              <a:rPr lang="en-US" altLang="en-US" sz="2400" b="1" dirty="0">
                <a:solidFill>
                  <a:srgbClr val="FF0000"/>
                </a:solidFill>
                <a:latin typeface="Arial" panose="020B0604020202020204" pitchFamily="34" charset="0"/>
                <a:cs typeface="Arial" panose="020B0604020202020204" pitchFamily="34" charset="0"/>
              </a:rPr>
              <a:t>No</a:t>
            </a:r>
          </a:p>
        </p:txBody>
      </p:sp>
      <p:sp>
        <p:nvSpPr>
          <p:cNvPr id="7" name="Rectangle 6">
            <a:extLst>
              <a:ext uri="{FF2B5EF4-FFF2-40B4-BE49-F238E27FC236}">
                <a16:creationId xmlns:a16="http://schemas.microsoft.com/office/drawing/2014/main" id="{F63A9CBA-0514-4C31-9770-8B94A2101FC2}"/>
              </a:ext>
              <a:ext uri="{C183D7F6-B498-43B3-948B-1728B52AA6E4}">
                <adec:decorative xmlns:adec="http://schemas.microsoft.com/office/drawing/2017/decorative" val="1"/>
              </a:ext>
            </a:extLst>
          </p:cNvPr>
          <p:cNvSpPr/>
          <p:nvPr/>
        </p:nvSpPr>
        <p:spPr>
          <a:xfrm>
            <a:off x="838200" y="3588356"/>
            <a:ext cx="5842001" cy="461665"/>
          </a:xfrm>
          <a:prstGeom prst="rect">
            <a:avLst/>
          </a:prstGeom>
        </p:spPr>
        <p:txBody>
          <a:bodyPr wrap="square">
            <a:spAutoFit/>
          </a:bodyPr>
          <a:lstStyle/>
          <a:p>
            <a:r>
              <a:rPr lang="en-US" altLang="en-US" sz="2400" b="1" dirty="0">
                <a:solidFill>
                  <a:schemeClr val="tx2">
                    <a:lumMod val="40000"/>
                    <a:lumOff val="60000"/>
                  </a:schemeClr>
                </a:solidFill>
                <a:latin typeface="Arial" panose="020B0604020202020204" pitchFamily="34" charset="0"/>
                <a:cs typeface="Arial" panose="020B0604020202020204" pitchFamily="34" charset="0"/>
              </a:rPr>
              <a:t>Is this research? Yes</a:t>
            </a:r>
          </a:p>
        </p:txBody>
      </p:sp>
    </p:spTree>
    <p:custDataLst>
      <p:tags r:id="rId1"/>
    </p:custDataLst>
    <p:extLst>
      <p:ext uri="{BB962C8B-B14F-4D97-AF65-F5344CB8AC3E}">
        <p14:creationId xmlns:p14="http://schemas.microsoft.com/office/powerpoint/2010/main" val="296485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Examp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0"/>
              </a:ext>
            </a:extLst>
          </p:cNvPr>
          <p:cNvSpPr>
            <a:spLocks noGrp="1"/>
          </p:cNvSpPr>
          <p:nvPr>
            <p:ph type="title"/>
          </p:nvPr>
        </p:nvSpPr>
        <p:spPr>
          <a:xfrm>
            <a:off x="838200" y="1345163"/>
            <a:ext cx="11123720" cy="860194"/>
          </a:xfrm>
        </p:spPr>
        <p:txBody>
          <a:bodyPr>
            <a:normAutofit fontScale="90000"/>
          </a:bodyPr>
          <a:lstStyle/>
          <a:p>
            <a:r>
              <a:rPr lang="en-US" altLang="en-US" sz="4000" b="1" dirty="0">
                <a:cs typeface="Tahoma" pitchFamily="34" charset="0"/>
              </a:rPr>
              <a:t>2. Is This </a:t>
            </a:r>
            <a:r>
              <a:rPr lang="en-US" altLang="en-US" sz="4000" dirty="0">
                <a:cs typeface="Tahoma" pitchFamily="34" charset="0"/>
              </a:rPr>
              <a:t>H</a:t>
            </a:r>
            <a:r>
              <a:rPr lang="en-US" altLang="en-US" sz="4000" b="1" dirty="0">
                <a:cs typeface="Tahoma" pitchFamily="34" charset="0"/>
              </a:rPr>
              <a:t>uman Subjects </a:t>
            </a:r>
            <a:r>
              <a:rPr lang="en-US" altLang="en-US" sz="4000" dirty="0">
                <a:cs typeface="Tahoma" pitchFamily="34" charset="0"/>
              </a:rPr>
              <a:t>R</a:t>
            </a:r>
            <a:r>
              <a:rPr lang="en-US" altLang="en-US" sz="4000" b="1" dirty="0">
                <a:cs typeface="Tahoma" pitchFamily="34" charset="0"/>
              </a:rPr>
              <a:t>esearch?</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Human trachea and lung cultures are purchased from a commercial entity for research purposes. Samples are sent without any information about the individuals from whom they were collected.  </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22</a:t>
            </a:r>
          </a:p>
        </p:txBody>
      </p:sp>
      <p:sp>
        <p:nvSpPr>
          <p:cNvPr id="5" name="Rectangle 4">
            <a:extLst>
              <a:ext uri="{FF2B5EF4-FFF2-40B4-BE49-F238E27FC236}">
                <a16:creationId xmlns:a16="http://schemas.microsoft.com/office/drawing/2014/main" id="{0D0DAF0E-7EC1-49F7-849F-720354B12C47}"/>
              </a:ext>
              <a:ext uri="{C183D7F6-B498-43B3-948B-1728B52AA6E4}">
                <adec:decorative xmlns:adec="http://schemas.microsoft.com/office/drawing/2017/decorative" val="1"/>
              </a:ext>
            </a:extLst>
          </p:cNvPr>
          <p:cNvSpPr/>
          <p:nvPr/>
        </p:nvSpPr>
        <p:spPr>
          <a:xfrm>
            <a:off x="838200" y="3794972"/>
            <a:ext cx="6096000" cy="461665"/>
          </a:xfrm>
          <a:prstGeom prst="rect">
            <a:avLst/>
          </a:prstGeom>
        </p:spPr>
        <p:txBody>
          <a:bodyPr>
            <a:spAutoFit/>
          </a:bodyPr>
          <a:lstStyle/>
          <a:p>
            <a:r>
              <a:rPr lang="en-US" altLang="en-US" sz="2400" b="1" dirty="0">
                <a:solidFill>
                  <a:schemeClr val="tx2"/>
                </a:solidFill>
                <a:latin typeface="Arial" panose="020B0604020202020204" pitchFamily="34" charset="0"/>
                <a:cs typeface="Arial" panose="020B0604020202020204" pitchFamily="34" charset="0"/>
              </a:rPr>
              <a:t>Is this human subjects research? </a:t>
            </a:r>
            <a:r>
              <a:rPr lang="en-US" altLang="en-US" sz="2400" b="1" dirty="0">
                <a:solidFill>
                  <a:srgbClr val="FF0000"/>
                </a:solidFill>
                <a:latin typeface="Arial" panose="020B0604020202020204" pitchFamily="34" charset="0"/>
                <a:cs typeface="Arial" panose="020B0604020202020204" pitchFamily="34" charset="0"/>
              </a:rPr>
              <a:t>No</a:t>
            </a:r>
          </a:p>
        </p:txBody>
      </p:sp>
      <p:sp>
        <p:nvSpPr>
          <p:cNvPr id="7" name="Rectangle 6">
            <a:extLst>
              <a:ext uri="{FF2B5EF4-FFF2-40B4-BE49-F238E27FC236}">
                <a16:creationId xmlns:a16="http://schemas.microsoft.com/office/drawing/2014/main" id="{F63A9CBA-0514-4C31-9770-8B94A2101FC2}"/>
              </a:ext>
              <a:ext uri="{C183D7F6-B498-43B3-948B-1728B52AA6E4}">
                <adec:decorative xmlns:adec="http://schemas.microsoft.com/office/drawing/2017/decorative" val="1"/>
              </a:ext>
            </a:extLst>
          </p:cNvPr>
          <p:cNvSpPr/>
          <p:nvPr/>
        </p:nvSpPr>
        <p:spPr>
          <a:xfrm>
            <a:off x="838200" y="3234827"/>
            <a:ext cx="6096000" cy="461665"/>
          </a:xfrm>
          <a:prstGeom prst="rect">
            <a:avLst/>
          </a:prstGeom>
        </p:spPr>
        <p:txBody>
          <a:bodyPr wrap="square">
            <a:spAutoFit/>
          </a:bodyPr>
          <a:lstStyle/>
          <a:p>
            <a:r>
              <a:rPr lang="en-US" altLang="en-US" sz="2400" b="1" dirty="0">
                <a:solidFill>
                  <a:schemeClr val="tx2">
                    <a:lumMod val="40000"/>
                    <a:lumOff val="60000"/>
                  </a:schemeClr>
                </a:solidFill>
                <a:latin typeface="Arial" panose="020B0604020202020204" pitchFamily="34" charset="0"/>
                <a:cs typeface="Arial" panose="020B0604020202020204" pitchFamily="34" charset="0"/>
              </a:rPr>
              <a:t>Is this research? Yes</a:t>
            </a:r>
          </a:p>
        </p:txBody>
      </p:sp>
    </p:spTree>
    <p:custDataLst>
      <p:tags r:id="rId1"/>
    </p:custDataLst>
    <p:extLst>
      <p:ext uri="{BB962C8B-B14F-4D97-AF65-F5344CB8AC3E}">
        <p14:creationId xmlns:p14="http://schemas.microsoft.com/office/powerpoint/2010/main" val="145132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70009"/>
            <a:ext cx="11123720" cy="860194"/>
          </a:xfrm>
        </p:spPr>
        <p:txBody>
          <a:bodyPr>
            <a:normAutofit fontScale="90000"/>
          </a:bodyPr>
          <a:lstStyle/>
          <a:p>
            <a:r>
              <a:rPr lang="en-US" altLang="en-US" sz="4000" b="1" dirty="0">
                <a:cs typeface="Tahoma" pitchFamily="34" charset="0"/>
              </a:rPr>
              <a:t>3. Is This </a:t>
            </a:r>
            <a:r>
              <a:rPr lang="en-US" altLang="en-US" sz="4000" dirty="0">
                <a:cs typeface="Tahoma" pitchFamily="34" charset="0"/>
              </a:rPr>
              <a:t>H</a:t>
            </a:r>
            <a:r>
              <a:rPr lang="en-US" altLang="en-US" sz="4000" b="1" dirty="0">
                <a:cs typeface="Tahoma" pitchFamily="34" charset="0"/>
              </a:rPr>
              <a:t>uman Subjects </a:t>
            </a:r>
            <a:r>
              <a:rPr lang="en-US" altLang="en-US" sz="4000" dirty="0">
                <a:cs typeface="Tahoma" pitchFamily="34" charset="0"/>
              </a:rPr>
              <a:t>R</a:t>
            </a:r>
            <a:r>
              <a:rPr lang="en-US" altLang="en-US" sz="4000" b="1" dirty="0">
                <a:cs typeface="Tahoma" pitchFamily="34" charset="0"/>
              </a:rPr>
              <a:t>esearch?</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geneticist identifies a website that sells strands of hair from famous living individuals, such as Halle Barry, Antonio Banderas, Claire Danes, Daniel Craig, and many others. The geneticist, whose research aims to answer if there is a genetic component to artistic talent, purchases as many hair samples as his budget will allow in order to conduct genetic testing on these biospecimens.</a:t>
            </a:r>
          </a:p>
          <a:p>
            <a:pPr marL="0" indent="0">
              <a:buNone/>
            </a:pP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
        <p:nvSpPr>
          <p:cNvPr id="5" name="Rectangle 4">
            <a:extLst>
              <a:ext uri="{FF2B5EF4-FFF2-40B4-BE49-F238E27FC236}">
                <a16:creationId xmlns:a16="http://schemas.microsoft.com/office/drawing/2014/main" id="{0D0DAF0E-7EC1-49F7-849F-720354B12C47}"/>
              </a:ext>
              <a:ext uri="{C183D7F6-B498-43B3-948B-1728B52AA6E4}">
                <adec:decorative xmlns:adec="http://schemas.microsoft.com/office/drawing/2017/decorative" val="1"/>
              </a:ext>
            </a:extLst>
          </p:cNvPr>
          <p:cNvSpPr/>
          <p:nvPr/>
        </p:nvSpPr>
        <p:spPr>
          <a:xfrm>
            <a:off x="838200" y="4742320"/>
            <a:ext cx="8164132" cy="461665"/>
          </a:xfrm>
          <a:prstGeom prst="rect">
            <a:avLst/>
          </a:prstGeom>
        </p:spPr>
        <p:txBody>
          <a:bodyPr wrap="square">
            <a:spAutoFit/>
          </a:bodyPr>
          <a:lstStyle/>
          <a:p>
            <a:r>
              <a:rPr lang="en-US" altLang="en-US" sz="2400" b="1" dirty="0">
                <a:solidFill>
                  <a:schemeClr val="tx2"/>
                </a:solidFill>
                <a:latin typeface="Arial" panose="020B0604020202020204" pitchFamily="34" charset="0"/>
                <a:cs typeface="Arial" panose="020B0604020202020204" pitchFamily="34" charset="0"/>
              </a:rPr>
              <a:t>Is this human subjects research? Yes</a:t>
            </a:r>
          </a:p>
        </p:txBody>
      </p:sp>
      <p:sp>
        <p:nvSpPr>
          <p:cNvPr id="7" name="Rectangle 6">
            <a:extLst>
              <a:ext uri="{FF2B5EF4-FFF2-40B4-BE49-F238E27FC236}">
                <a16:creationId xmlns:a16="http://schemas.microsoft.com/office/drawing/2014/main" id="{D6EB3332-5F7A-4EE9-B063-4D356F28369B}"/>
              </a:ext>
              <a:ext uri="{C183D7F6-B498-43B3-948B-1728B52AA6E4}">
                <adec:decorative xmlns:adec="http://schemas.microsoft.com/office/drawing/2017/decorative" val="1"/>
              </a:ext>
            </a:extLst>
          </p:cNvPr>
          <p:cNvSpPr/>
          <p:nvPr/>
        </p:nvSpPr>
        <p:spPr>
          <a:xfrm>
            <a:off x="838200" y="4186171"/>
            <a:ext cx="6096000" cy="461665"/>
          </a:xfrm>
          <a:prstGeom prst="rect">
            <a:avLst/>
          </a:prstGeom>
        </p:spPr>
        <p:txBody>
          <a:bodyPr>
            <a:spAutoFit/>
          </a:bodyPr>
          <a:lstStyle/>
          <a:p>
            <a:r>
              <a:rPr lang="en-US" altLang="en-US" sz="2400" b="1" dirty="0">
                <a:solidFill>
                  <a:schemeClr val="tx2">
                    <a:lumMod val="40000"/>
                    <a:lumOff val="60000"/>
                  </a:schemeClr>
                </a:solidFill>
                <a:latin typeface="Arial" panose="020B0604020202020204" pitchFamily="34" charset="0"/>
                <a:cs typeface="Arial" panose="020B0604020202020204" pitchFamily="34" charset="0"/>
              </a:rPr>
              <a:t>Is this research? Yes</a:t>
            </a:r>
          </a:p>
        </p:txBody>
      </p:sp>
    </p:spTree>
    <p:custDataLst>
      <p:tags r:id="rId1"/>
    </p:custDataLst>
    <p:extLst>
      <p:ext uri="{BB962C8B-B14F-4D97-AF65-F5344CB8AC3E}">
        <p14:creationId xmlns:p14="http://schemas.microsoft.com/office/powerpoint/2010/main" val="196830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C47E7-8A68-4CE8-8C20-827A4A4A5A20}"/>
              </a:ext>
              <a:ext uri="{C183D7F6-B498-43B3-948B-1728B52AA6E4}">
                <adec:decorative xmlns:adec="http://schemas.microsoft.com/office/drawing/2017/decorative" val="1"/>
              </a:ext>
            </a:extLst>
          </p:cNvPr>
          <p:cNvSpPr>
            <a:spLocks noGrp="1"/>
          </p:cNvSpPr>
          <p:nvPr>
            <p:ph type="title"/>
          </p:nvPr>
        </p:nvSpPr>
        <p:spPr>
          <a:xfrm>
            <a:off x="850392" y="1266975"/>
            <a:ext cx="11052699" cy="596610"/>
          </a:xfrm>
        </p:spPr>
        <p:txBody>
          <a:bodyPr>
            <a:normAutofit/>
          </a:bodyPr>
          <a:lstStyle/>
          <a:p>
            <a:r>
              <a:rPr lang="en-US" sz="3600" dirty="0"/>
              <a:t>Disclaimer</a:t>
            </a:r>
          </a:p>
        </p:txBody>
      </p:sp>
      <p:sp>
        <p:nvSpPr>
          <p:cNvPr id="3" name="Content Placeholder 2">
            <a:extLst>
              <a:ext uri="{FF2B5EF4-FFF2-40B4-BE49-F238E27FC236}">
                <a16:creationId xmlns:a16="http://schemas.microsoft.com/office/drawing/2014/main" id="{7A7172B2-FC88-4960-A1AA-BA89E2159650}"/>
              </a:ext>
              <a:ext uri="{C183D7F6-B498-43B3-948B-1728B52AA6E4}">
                <adec:decorative xmlns:adec="http://schemas.microsoft.com/office/drawing/2017/decorative" val="1"/>
              </a:ext>
            </a:extLst>
          </p:cNvPr>
          <p:cNvSpPr>
            <a:spLocks noGrp="1"/>
          </p:cNvSpPr>
          <p:nvPr>
            <p:ph idx="1"/>
          </p:nvPr>
        </p:nvSpPr>
        <p:spPr>
          <a:xfrm>
            <a:off x="850392" y="1896533"/>
            <a:ext cx="7390497" cy="4334934"/>
          </a:xfrm>
        </p:spPr>
        <p:txBody>
          <a:bodyPr>
            <a:normAutofit/>
          </a:bodyPr>
          <a:lstStyle/>
          <a:p>
            <a:pPr marL="0" indent="0">
              <a:buNone/>
            </a:pPr>
            <a:r>
              <a:rPr lang="en-US" dirty="0"/>
              <a:t>The opinions expressed are those of the presenter and do not necessarily reflect the policy of the U.S. Department of Health and Human Services.</a:t>
            </a:r>
          </a:p>
          <a:p>
            <a:pPr marL="0" indent="0">
              <a:buNone/>
            </a:pPr>
            <a:endParaRPr lang="en-US" dirty="0"/>
          </a:p>
          <a:p>
            <a:pPr marL="0" indent="0">
              <a:buNone/>
            </a:pPr>
            <a:r>
              <a:rPr lang="en-US" dirty="0"/>
              <a:t>For a complete and accurate description of the regulatory requirements, please refer to the text of the </a:t>
            </a:r>
            <a:r>
              <a:rPr lang="en-US" dirty="0">
                <a:hlinkClick r:id="rId3"/>
              </a:rPr>
              <a:t>revised Common Rule available on OHRP’s website.</a:t>
            </a:r>
            <a:br>
              <a:rPr lang="en-US" dirty="0"/>
            </a:br>
            <a:br>
              <a:rPr lang="en-US" dirty="0"/>
            </a:br>
            <a:r>
              <a:rPr lang="en-US" dirty="0">
                <a:hlinkClick r:id="rId3"/>
              </a:rPr>
              <a:t>https://www.hhs.gov/ohrp/regulations-and-policy/regulations/45-cfr-46/revised-common-rule-regulatory-text/index.html</a:t>
            </a:r>
            <a:r>
              <a:rPr lang="en-US" dirty="0"/>
              <a:t> </a:t>
            </a:r>
          </a:p>
          <a:p>
            <a:endParaRPr lang="en-US" dirty="0"/>
          </a:p>
        </p:txBody>
      </p:sp>
      <p:sp>
        <p:nvSpPr>
          <p:cNvPr id="4" name="Slide Number Placeholder 3">
            <a:extLst>
              <a:ext uri="{FF2B5EF4-FFF2-40B4-BE49-F238E27FC236}">
                <a16:creationId xmlns:a16="http://schemas.microsoft.com/office/drawing/2014/main" id="{A91EED49-6239-4585-8EA3-8B8122D9E99D}"/>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5" name="Graphic 4">
            <a:extLst>
              <a:ext uri="{FF2B5EF4-FFF2-40B4-BE49-F238E27FC236}">
                <a16:creationId xmlns:a16="http://schemas.microsoft.com/office/drawing/2014/main" id="{C3380DD6-D319-4FFB-BA93-F463E6F87001}"/>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87174" y="2037108"/>
            <a:ext cx="3689684" cy="3689684"/>
          </a:xfrm>
          <a:prstGeom prst="rect">
            <a:avLst/>
          </a:prstGeom>
        </p:spPr>
      </p:pic>
    </p:spTree>
    <p:extLst>
      <p:ext uri="{BB962C8B-B14F-4D97-AF65-F5344CB8AC3E}">
        <p14:creationId xmlns:p14="http://schemas.microsoft.com/office/powerpoint/2010/main" val="217695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5163"/>
            <a:ext cx="11123720" cy="860194"/>
          </a:xfrm>
        </p:spPr>
        <p:txBody>
          <a:bodyPr>
            <a:normAutofit fontScale="90000"/>
          </a:bodyPr>
          <a:lstStyle/>
          <a:p>
            <a:r>
              <a:rPr lang="en-US" altLang="en-US" sz="4000" b="1" dirty="0">
                <a:cs typeface="Tahoma" pitchFamily="34" charset="0"/>
              </a:rPr>
              <a:t>4. Is This </a:t>
            </a:r>
            <a:r>
              <a:rPr lang="en-US" altLang="en-US" sz="4000" dirty="0">
                <a:cs typeface="Tahoma" pitchFamily="34" charset="0"/>
              </a:rPr>
              <a:t>H</a:t>
            </a:r>
            <a:r>
              <a:rPr lang="en-US" altLang="en-US" sz="4000" b="1" dirty="0">
                <a:cs typeface="Tahoma" pitchFamily="34" charset="0"/>
              </a:rPr>
              <a:t>uman Subjects </a:t>
            </a:r>
            <a:r>
              <a:rPr lang="en-US" altLang="en-US" sz="4000" dirty="0">
                <a:cs typeface="Tahoma" pitchFamily="34" charset="0"/>
              </a:rPr>
              <a:t>R</a:t>
            </a:r>
            <a:r>
              <a:rPr lang="en-US" altLang="en-US" sz="4000" b="1" dirty="0">
                <a:cs typeface="Tahoma" pitchFamily="34" charset="0"/>
              </a:rPr>
              <a:t>esearch?</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researcher purchases hospital discharge data from a commercial entity. The researcher specifies the desired patient cohort based on clinical and demographic variables most aligned with his research interests. The commercial entity provides the researcher with 30,000 “de-identified” patient records. </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22</a:t>
            </a:r>
          </a:p>
        </p:txBody>
      </p:sp>
      <p:sp>
        <p:nvSpPr>
          <p:cNvPr id="5" name="Rectangle 4">
            <a:extLst>
              <a:ext uri="{FF2B5EF4-FFF2-40B4-BE49-F238E27FC236}">
                <a16:creationId xmlns:a16="http://schemas.microsoft.com/office/drawing/2014/main" id="{0D0DAF0E-7EC1-49F7-849F-720354B12C47}"/>
              </a:ext>
              <a:ext uri="{C183D7F6-B498-43B3-948B-1728B52AA6E4}">
                <adec:decorative xmlns:adec="http://schemas.microsoft.com/office/drawing/2017/decorative" val="1"/>
              </a:ext>
            </a:extLst>
          </p:cNvPr>
          <p:cNvSpPr/>
          <p:nvPr/>
        </p:nvSpPr>
        <p:spPr>
          <a:xfrm>
            <a:off x="838200" y="4336076"/>
            <a:ext cx="6096000" cy="461665"/>
          </a:xfrm>
          <a:prstGeom prst="rect">
            <a:avLst/>
          </a:prstGeom>
        </p:spPr>
        <p:txBody>
          <a:bodyPr>
            <a:spAutoFit/>
          </a:bodyPr>
          <a:lstStyle/>
          <a:p>
            <a:r>
              <a:rPr lang="en-US" altLang="en-US" sz="2400" b="1" dirty="0">
                <a:solidFill>
                  <a:schemeClr val="tx2"/>
                </a:solidFill>
                <a:latin typeface="Arial" panose="020B0604020202020204" pitchFamily="34" charset="0"/>
                <a:cs typeface="Arial" panose="020B0604020202020204" pitchFamily="34" charset="0"/>
              </a:rPr>
              <a:t>Is this human subjects research? </a:t>
            </a:r>
            <a:r>
              <a:rPr lang="en-US" altLang="en-US" sz="2400" b="1" dirty="0">
                <a:solidFill>
                  <a:srgbClr val="FF0000"/>
                </a:solidFill>
                <a:latin typeface="Arial" panose="020B0604020202020204" pitchFamily="34" charset="0"/>
                <a:cs typeface="Arial" panose="020B0604020202020204" pitchFamily="34" charset="0"/>
              </a:rPr>
              <a:t>No</a:t>
            </a:r>
          </a:p>
        </p:txBody>
      </p:sp>
      <p:sp>
        <p:nvSpPr>
          <p:cNvPr id="7" name="Rectangle 6">
            <a:extLst>
              <a:ext uri="{FF2B5EF4-FFF2-40B4-BE49-F238E27FC236}">
                <a16:creationId xmlns:a16="http://schemas.microsoft.com/office/drawing/2014/main" id="{F63A9CBA-0514-4C31-9770-8B94A2101FC2}"/>
              </a:ext>
              <a:ext uri="{C183D7F6-B498-43B3-948B-1728B52AA6E4}">
                <adec:decorative xmlns:adec="http://schemas.microsoft.com/office/drawing/2017/decorative" val="1"/>
              </a:ext>
            </a:extLst>
          </p:cNvPr>
          <p:cNvSpPr/>
          <p:nvPr/>
        </p:nvSpPr>
        <p:spPr>
          <a:xfrm>
            <a:off x="838200" y="3819188"/>
            <a:ext cx="6096000" cy="461665"/>
          </a:xfrm>
          <a:prstGeom prst="rect">
            <a:avLst/>
          </a:prstGeom>
        </p:spPr>
        <p:txBody>
          <a:bodyPr wrap="square">
            <a:spAutoFit/>
          </a:bodyPr>
          <a:lstStyle/>
          <a:p>
            <a:r>
              <a:rPr lang="en-US" altLang="en-US" sz="2400" b="1" dirty="0">
                <a:solidFill>
                  <a:schemeClr val="tx2">
                    <a:lumMod val="40000"/>
                    <a:lumOff val="60000"/>
                  </a:schemeClr>
                </a:solidFill>
                <a:latin typeface="Arial" panose="020B0604020202020204" pitchFamily="34" charset="0"/>
                <a:cs typeface="Arial" panose="020B0604020202020204" pitchFamily="34" charset="0"/>
              </a:rPr>
              <a:t>Is this research? Yes</a:t>
            </a:r>
          </a:p>
        </p:txBody>
      </p:sp>
    </p:spTree>
    <p:custDataLst>
      <p:tags r:id="rId1"/>
    </p:custDataLst>
    <p:extLst>
      <p:ext uri="{BB962C8B-B14F-4D97-AF65-F5344CB8AC3E}">
        <p14:creationId xmlns:p14="http://schemas.microsoft.com/office/powerpoint/2010/main" val="390508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74337"/>
            <a:ext cx="11123720" cy="860194"/>
          </a:xfrm>
        </p:spPr>
        <p:txBody>
          <a:bodyPr>
            <a:normAutofit fontScale="90000"/>
          </a:bodyPr>
          <a:lstStyle/>
          <a:p>
            <a:r>
              <a:rPr lang="en-US" altLang="en-US" sz="4000" b="1" dirty="0">
                <a:cs typeface="Tahoma" pitchFamily="34" charset="0"/>
              </a:rPr>
              <a:t>5. Is This </a:t>
            </a:r>
            <a:r>
              <a:rPr lang="en-US" altLang="en-US" sz="4000" dirty="0">
                <a:cs typeface="Tahoma" pitchFamily="34" charset="0"/>
              </a:rPr>
              <a:t>H</a:t>
            </a:r>
            <a:r>
              <a:rPr lang="en-US" altLang="en-US" sz="4000" b="1" dirty="0">
                <a:cs typeface="Tahoma" pitchFamily="34" charset="0"/>
              </a:rPr>
              <a:t>uman Subjects </a:t>
            </a:r>
            <a:r>
              <a:rPr lang="en-US" altLang="en-US" sz="4000" dirty="0">
                <a:cs typeface="Tahoma" pitchFamily="34" charset="0"/>
              </a:rPr>
              <a:t>R</a:t>
            </a:r>
            <a:r>
              <a:rPr lang="en-US" altLang="en-US" sz="4000" b="1" dirty="0">
                <a:cs typeface="Tahoma" pitchFamily="34" charset="0"/>
              </a:rPr>
              <a:t>esearch?</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researcher wants to conduct secondary analysis of identifiable medical information about living individuals collected for research purposes under a different study. </a:t>
            </a:r>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
        <p:nvSpPr>
          <p:cNvPr id="5" name="Rectangle 4">
            <a:extLst>
              <a:ext uri="{FF2B5EF4-FFF2-40B4-BE49-F238E27FC236}">
                <a16:creationId xmlns:a16="http://schemas.microsoft.com/office/drawing/2014/main" id="{0D0DAF0E-7EC1-49F7-849F-720354B12C47}"/>
              </a:ext>
              <a:ext uri="{C183D7F6-B498-43B3-948B-1728B52AA6E4}">
                <adec:decorative xmlns:adec="http://schemas.microsoft.com/office/drawing/2017/decorative" val="1"/>
              </a:ext>
            </a:extLst>
          </p:cNvPr>
          <p:cNvSpPr/>
          <p:nvPr/>
        </p:nvSpPr>
        <p:spPr>
          <a:xfrm>
            <a:off x="838200" y="3698036"/>
            <a:ext cx="8164132" cy="461665"/>
          </a:xfrm>
          <a:prstGeom prst="rect">
            <a:avLst/>
          </a:prstGeom>
        </p:spPr>
        <p:txBody>
          <a:bodyPr wrap="square">
            <a:spAutoFit/>
          </a:bodyPr>
          <a:lstStyle/>
          <a:p>
            <a:r>
              <a:rPr lang="en-US" altLang="en-US" sz="2400" b="1" dirty="0">
                <a:solidFill>
                  <a:schemeClr val="tx2"/>
                </a:solidFill>
                <a:latin typeface="Arial" panose="020B0604020202020204" pitchFamily="34" charset="0"/>
                <a:cs typeface="Arial" panose="020B0604020202020204" pitchFamily="34" charset="0"/>
              </a:rPr>
              <a:t>Is this human subjects research? Yes</a:t>
            </a:r>
          </a:p>
        </p:txBody>
      </p:sp>
      <p:sp>
        <p:nvSpPr>
          <p:cNvPr id="7" name="Rectangle 6">
            <a:extLst>
              <a:ext uri="{FF2B5EF4-FFF2-40B4-BE49-F238E27FC236}">
                <a16:creationId xmlns:a16="http://schemas.microsoft.com/office/drawing/2014/main" id="{D6EB3332-5F7A-4EE9-B063-4D356F28369B}"/>
              </a:ext>
              <a:ext uri="{C183D7F6-B498-43B3-948B-1728B52AA6E4}">
                <adec:decorative xmlns:adec="http://schemas.microsoft.com/office/drawing/2017/decorative" val="1"/>
              </a:ext>
            </a:extLst>
          </p:cNvPr>
          <p:cNvSpPr/>
          <p:nvPr/>
        </p:nvSpPr>
        <p:spPr>
          <a:xfrm>
            <a:off x="838200" y="3161474"/>
            <a:ext cx="6096000" cy="461665"/>
          </a:xfrm>
          <a:prstGeom prst="rect">
            <a:avLst/>
          </a:prstGeom>
        </p:spPr>
        <p:txBody>
          <a:bodyPr>
            <a:spAutoFit/>
          </a:bodyPr>
          <a:lstStyle/>
          <a:p>
            <a:r>
              <a:rPr lang="en-US" altLang="en-US" sz="2400" b="1" dirty="0">
                <a:solidFill>
                  <a:schemeClr val="tx2">
                    <a:lumMod val="40000"/>
                    <a:lumOff val="60000"/>
                  </a:schemeClr>
                </a:solidFill>
                <a:latin typeface="Arial" panose="020B0604020202020204" pitchFamily="34" charset="0"/>
                <a:cs typeface="Arial" panose="020B0604020202020204" pitchFamily="34" charset="0"/>
              </a:rPr>
              <a:t>Is this research? Yes</a:t>
            </a:r>
          </a:p>
        </p:txBody>
      </p:sp>
    </p:spTree>
    <p:custDataLst>
      <p:tags r:id="rId1"/>
    </p:custDataLst>
    <p:extLst>
      <p:ext uri="{BB962C8B-B14F-4D97-AF65-F5344CB8AC3E}">
        <p14:creationId xmlns:p14="http://schemas.microsoft.com/office/powerpoint/2010/main" val="22288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431954"/>
            <a:ext cx="11123720" cy="860194"/>
          </a:xfrm>
        </p:spPr>
        <p:txBody>
          <a:bodyPr>
            <a:normAutofit fontScale="90000"/>
          </a:bodyPr>
          <a:lstStyle/>
          <a:p>
            <a:r>
              <a:rPr lang="en-US" altLang="en-US" sz="4000" b="1" dirty="0">
                <a:cs typeface="Tahoma" pitchFamily="34" charset="0"/>
              </a:rPr>
              <a:t>6. Is This </a:t>
            </a:r>
            <a:r>
              <a:rPr lang="en-US" altLang="en-US" sz="4000" dirty="0">
                <a:cs typeface="Tahoma" pitchFamily="34" charset="0"/>
              </a:rPr>
              <a:t>H</a:t>
            </a:r>
            <a:r>
              <a:rPr lang="en-US" altLang="en-US" sz="4000" b="1" dirty="0">
                <a:cs typeface="Tahoma" pitchFamily="34" charset="0"/>
              </a:rPr>
              <a:t>uman Subjects </a:t>
            </a:r>
            <a:r>
              <a:rPr lang="en-US" altLang="en-US" sz="4000" dirty="0">
                <a:cs typeface="Tahoma" pitchFamily="34" charset="0"/>
              </a:rPr>
              <a:t>R</a:t>
            </a:r>
            <a:r>
              <a:rPr lang="en-US" altLang="en-US" sz="4000" b="1" dirty="0">
                <a:cs typeface="Tahoma" pitchFamily="34" charset="0"/>
              </a:rPr>
              <a:t>esearch?</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researcher arranges for biopsies to be performed for her research during surgical procedures performed for clinical purposes. The biopsies are performed strictly for the purposes of the research. The researcher will receive collected tissue samples with codes, and the clinical team that provides the samples to her will keep track of what sample come from which patient. </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25</a:t>
            </a:r>
          </a:p>
        </p:txBody>
      </p:sp>
      <p:sp>
        <p:nvSpPr>
          <p:cNvPr id="5" name="Rectangle 4">
            <a:extLst>
              <a:ext uri="{FF2B5EF4-FFF2-40B4-BE49-F238E27FC236}">
                <a16:creationId xmlns:a16="http://schemas.microsoft.com/office/drawing/2014/main" id="{0D0DAF0E-7EC1-49F7-849F-720354B12C47}"/>
              </a:ext>
              <a:ext uri="{C183D7F6-B498-43B3-948B-1728B52AA6E4}">
                <adec:decorative xmlns:adec="http://schemas.microsoft.com/office/drawing/2017/decorative" val="1"/>
              </a:ext>
            </a:extLst>
          </p:cNvPr>
          <p:cNvSpPr/>
          <p:nvPr/>
        </p:nvSpPr>
        <p:spPr>
          <a:xfrm>
            <a:off x="838200" y="4523512"/>
            <a:ext cx="6096000" cy="461665"/>
          </a:xfrm>
          <a:prstGeom prst="rect">
            <a:avLst/>
          </a:prstGeom>
        </p:spPr>
        <p:txBody>
          <a:bodyPr>
            <a:spAutoFit/>
          </a:bodyPr>
          <a:lstStyle/>
          <a:p>
            <a:r>
              <a:rPr lang="en-US" altLang="en-US" sz="2400" b="1" dirty="0">
                <a:solidFill>
                  <a:schemeClr val="tx2"/>
                </a:solidFill>
                <a:latin typeface="Arial" panose="020B0604020202020204" pitchFamily="34" charset="0"/>
                <a:cs typeface="Arial" panose="020B0604020202020204" pitchFamily="34" charset="0"/>
              </a:rPr>
              <a:t>Is this human subjects research? Yes</a:t>
            </a:r>
          </a:p>
        </p:txBody>
      </p:sp>
      <p:sp>
        <p:nvSpPr>
          <p:cNvPr id="7" name="Rectangle 6">
            <a:extLst>
              <a:ext uri="{FF2B5EF4-FFF2-40B4-BE49-F238E27FC236}">
                <a16:creationId xmlns:a16="http://schemas.microsoft.com/office/drawing/2014/main" id="{DD22B69C-01A9-4CD5-859F-052AFC45A7B5}"/>
              </a:ext>
              <a:ext uri="{C183D7F6-B498-43B3-948B-1728B52AA6E4}">
                <adec:decorative xmlns:adec="http://schemas.microsoft.com/office/drawing/2017/decorative" val="1"/>
              </a:ext>
            </a:extLst>
          </p:cNvPr>
          <p:cNvSpPr/>
          <p:nvPr/>
        </p:nvSpPr>
        <p:spPr>
          <a:xfrm>
            <a:off x="838200" y="4007373"/>
            <a:ext cx="6096000" cy="461665"/>
          </a:xfrm>
          <a:prstGeom prst="rect">
            <a:avLst/>
          </a:prstGeom>
        </p:spPr>
        <p:txBody>
          <a:bodyPr>
            <a:spAutoFit/>
          </a:bodyPr>
          <a:lstStyle/>
          <a:p>
            <a:r>
              <a:rPr lang="en-US" altLang="en-US" sz="2400" b="1" dirty="0">
                <a:solidFill>
                  <a:schemeClr val="tx2">
                    <a:lumMod val="40000"/>
                    <a:lumOff val="60000"/>
                  </a:schemeClr>
                </a:solidFill>
                <a:latin typeface="Arial" panose="020B0604020202020204" pitchFamily="34" charset="0"/>
                <a:cs typeface="Arial" panose="020B0604020202020204" pitchFamily="34" charset="0"/>
              </a:rPr>
              <a:t>Is this research? Yes</a:t>
            </a:r>
          </a:p>
        </p:txBody>
      </p:sp>
    </p:spTree>
    <p:custDataLst>
      <p:tags r:id="rId1"/>
    </p:custDataLst>
    <p:extLst>
      <p:ext uri="{BB962C8B-B14F-4D97-AF65-F5344CB8AC3E}">
        <p14:creationId xmlns:p14="http://schemas.microsoft.com/office/powerpoint/2010/main" val="95820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E52A0E-45BA-4D0C-98CC-07E2F4212B5A}"/>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3600" dirty="0"/>
              <a:t>You’re Conducting </a:t>
            </a:r>
            <a:r>
              <a:rPr lang="en-US" sz="3600" i="1" dirty="0"/>
              <a:t>Research</a:t>
            </a:r>
            <a:r>
              <a:rPr lang="en-US" sz="3600" dirty="0"/>
              <a:t> </a:t>
            </a:r>
            <a:r>
              <a:rPr lang="en-US" sz="3600" u="sng" dirty="0"/>
              <a:t>And</a:t>
            </a:r>
            <a:r>
              <a:rPr lang="en-US" sz="3600" dirty="0"/>
              <a:t> It Involves </a:t>
            </a:r>
            <a:r>
              <a:rPr lang="en-US" sz="3600" i="1" dirty="0"/>
              <a:t>Human Subjects</a:t>
            </a:r>
            <a:r>
              <a:rPr lang="en-US" sz="3600" dirty="0"/>
              <a:t>. Now What?</a:t>
            </a:r>
          </a:p>
        </p:txBody>
      </p:sp>
    </p:spTree>
    <p:extLst>
      <p:ext uri="{BB962C8B-B14F-4D97-AF65-F5344CB8AC3E}">
        <p14:creationId xmlns:p14="http://schemas.microsoft.com/office/powerpoint/2010/main" val="1992836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2602ECF-824D-44FC-B2C5-08C3DE0C9DAD}"/>
              </a:ext>
              <a:ext uri="{C183D7F6-B498-43B3-948B-1728B52AA6E4}">
                <adec:decorative xmlns:adec="http://schemas.microsoft.com/office/drawing/2017/decorative" val="1"/>
              </a:ext>
            </a:extLst>
          </p:cNvPr>
          <p:cNvSpPr>
            <a:spLocks noGrp="1"/>
          </p:cNvSpPr>
          <p:nvPr>
            <p:ph type="title"/>
          </p:nvPr>
        </p:nvSpPr>
        <p:spPr>
          <a:xfrm>
            <a:off x="688931" y="902851"/>
            <a:ext cx="11311002" cy="860194"/>
          </a:xfrm>
        </p:spPr>
        <p:txBody>
          <a:bodyPr>
            <a:noAutofit/>
          </a:bodyPr>
          <a:lstStyle/>
          <a:p>
            <a:r>
              <a:rPr lang="en-US" sz="3600" dirty="0"/>
              <a:t>Flowchart Showing How to Determine if a Project is </a:t>
            </a:r>
            <a:r>
              <a:rPr lang="en-US" sz="3600" i="1" dirty="0"/>
              <a:t>Nonexempt Human Subjects Research</a:t>
            </a:r>
            <a:endParaRPr lang="en-US" sz="3600" i="1" dirty="0">
              <a:solidFill>
                <a:srgbClr val="000099"/>
              </a:solidFill>
            </a:endParaRPr>
          </a:p>
        </p:txBody>
      </p:sp>
      <p:sp>
        <p:nvSpPr>
          <p:cNvPr id="3" name="Slide Number Placeholder 2">
            <a:extLst>
              <a:ext uri="{FF2B5EF4-FFF2-40B4-BE49-F238E27FC236}">
                <a16:creationId xmlns:a16="http://schemas.microsoft.com/office/drawing/2014/main" id="{7F152EA6-4563-42AE-A319-631521F9A0E0}"/>
              </a:ext>
              <a:ext uri="{C183D7F6-B498-43B3-948B-1728B52AA6E4}">
                <adec:decorative xmlns:adec="http://schemas.microsoft.com/office/drawing/2017/decorative" val="1"/>
              </a:ext>
            </a:extLst>
          </p:cNvPr>
          <p:cNvSpPr>
            <a:spLocks noGrp="1"/>
          </p:cNvSpPr>
          <p:nvPr>
            <p:ph type="sldNum" sz="quarter" idx="10"/>
          </p:nvPr>
        </p:nvSpPr>
        <p:spPr>
          <a:xfrm>
            <a:off x="9034413" y="6371693"/>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4" name="Rectangle: Rounded Corners 3">
            <a:extLst>
              <a:ext uri="{FF2B5EF4-FFF2-40B4-BE49-F238E27FC236}">
                <a16:creationId xmlns:a16="http://schemas.microsoft.com/office/drawing/2014/main" id="{DF7D3C82-8FEB-48B7-9285-4031FEB5828D}"/>
              </a:ext>
              <a:ext uri="{C183D7F6-B498-43B3-948B-1728B52AA6E4}">
                <adec:decorative xmlns:adec="http://schemas.microsoft.com/office/drawing/2017/decorative" val="1"/>
              </a:ext>
            </a:extLst>
          </p:cNvPr>
          <p:cNvSpPr/>
          <p:nvPr/>
        </p:nvSpPr>
        <p:spPr>
          <a:xfrm>
            <a:off x="385173" y="2141950"/>
            <a:ext cx="1553228" cy="7014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Is it research?</a:t>
            </a:r>
          </a:p>
        </p:txBody>
      </p:sp>
      <p:sp>
        <p:nvSpPr>
          <p:cNvPr id="11" name="Rectangle: Rounded Corners 10">
            <a:extLst>
              <a:ext uri="{FF2B5EF4-FFF2-40B4-BE49-F238E27FC236}">
                <a16:creationId xmlns:a16="http://schemas.microsoft.com/office/drawing/2014/main" id="{6E827463-6AEE-41DF-81DD-837ABD95C4EC}"/>
              </a:ext>
              <a:ext uri="{C183D7F6-B498-43B3-948B-1728B52AA6E4}">
                <adec:decorative xmlns:adec="http://schemas.microsoft.com/office/drawing/2017/decorative" val="1"/>
              </a:ext>
            </a:extLst>
          </p:cNvPr>
          <p:cNvSpPr/>
          <p:nvPr/>
        </p:nvSpPr>
        <p:spPr>
          <a:xfrm>
            <a:off x="3567831" y="2141950"/>
            <a:ext cx="2110632" cy="7014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Is it human subjects research?</a:t>
            </a:r>
          </a:p>
        </p:txBody>
      </p:sp>
      <p:sp>
        <p:nvSpPr>
          <p:cNvPr id="12" name="Rectangle: Rounded Corners 11">
            <a:extLst>
              <a:ext uri="{FF2B5EF4-FFF2-40B4-BE49-F238E27FC236}">
                <a16:creationId xmlns:a16="http://schemas.microsoft.com/office/drawing/2014/main" id="{262E2088-B444-4CE2-A331-4724DD76E7AD}"/>
              </a:ext>
              <a:ext uri="{C183D7F6-B498-43B3-948B-1728B52AA6E4}">
                <adec:decorative xmlns:adec="http://schemas.microsoft.com/office/drawing/2017/decorative" val="1"/>
              </a:ext>
            </a:extLst>
          </p:cNvPr>
          <p:cNvSpPr/>
          <p:nvPr/>
        </p:nvSpPr>
        <p:spPr>
          <a:xfrm>
            <a:off x="7031285" y="2149176"/>
            <a:ext cx="1553228" cy="7014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rPr>
              <a:t>Is it exempt?</a:t>
            </a:r>
          </a:p>
        </p:txBody>
      </p:sp>
      <p:sp>
        <p:nvSpPr>
          <p:cNvPr id="13" name="Rectangle: Rounded Corners 12">
            <a:extLst>
              <a:ext uri="{FF2B5EF4-FFF2-40B4-BE49-F238E27FC236}">
                <a16:creationId xmlns:a16="http://schemas.microsoft.com/office/drawing/2014/main" id="{0AB2D40F-DB55-461F-A179-AC8415A6A853}"/>
              </a:ext>
              <a:ext uri="{C183D7F6-B498-43B3-948B-1728B52AA6E4}">
                <adec:decorative xmlns:adec="http://schemas.microsoft.com/office/drawing/2017/decorative" val="1"/>
              </a:ext>
            </a:extLst>
          </p:cNvPr>
          <p:cNvSpPr/>
          <p:nvPr/>
        </p:nvSpPr>
        <p:spPr>
          <a:xfrm>
            <a:off x="10022933" y="2171962"/>
            <a:ext cx="1977000" cy="2537824"/>
          </a:xfrm>
          <a:prstGeom prst="roundRect">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Nonexempt human subjects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Common Rule requirements apply;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IRB review as CR stipulates</a:t>
            </a:r>
            <a:endParaRPr kumimoji="0" lang="en-US" sz="1800" b="1" i="0" u="sng"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15" name="Rectangle: Rounded Corners 14">
            <a:extLst>
              <a:ext uri="{FF2B5EF4-FFF2-40B4-BE49-F238E27FC236}">
                <a16:creationId xmlns:a16="http://schemas.microsoft.com/office/drawing/2014/main" id="{B5DB1DA2-D52F-407A-9EC5-48FACED0E9EA}"/>
              </a:ext>
              <a:ext uri="{C183D7F6-B498-43B3-948B-1728B52AA6E4}">
                <adec:decorative xmlns:adec="http://schemas.microsoft.com/office/drawing/2017/decorative" val="1"/>
              </a:ext>
            </a:extLst>
          </p:cNvPr>
          <p:cNvSpPr/>
          <p:nvPr/>
        </p:nvSpPr>
        <p:spPr>
          <a:xfrm>
            <a:off x="385173" y="4373669"/>
            <a:ext cx="1677446" cy="1200413"/>
          </a:xfrm>
          <a:prstGeom prst="round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STOP!</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 Common Rule requirements do not apply</a:t>
            </a:r>
          </a:p>
        </p:txBody>
      </p:sp>
      <p:sp>
        <p:nvSpPr>
          <p:cNvPr id="24" name="TextBox 23">
            <a:extLst>
              <a:ext uri="{FF2B5EF4-FFF2-40B4-BE49-F238E27FC236}">
                <a16:creationId xmlns:a16="http://schemas.microsoft.com/office/drawing/2014/main" id="{F536B797-B82D-4F4C-A54B-032BE1C1DB2C}"/>
              </a:ext>
              <a:ext uri="{C183D7F6-B498-43B3-948B-1728B52AA6E4}">
                <adec:decorative xmlns:adec="http://schemas.microsoft.com/office/drawing/2017/decorative" val="1"/>
              </a:ext>
            </a:extLst>
          </p:cNvPr>
          <p:cNvSpPr txBox="1"/>
          <p:nvPr/>
        </p:nvSpPr>
        <p:spPr>
          <a:xfrm>
            <a:off x="892476" y="3419296"/>
            <a:ext cx="538620" cy="369332"/>
          </a:xfrm>
          <a:prstGeom prst="rect">
            <a:avLst/>
          </a:prstGeom>
          <a:solidFill>
            <a:schemeClr val="bg1"/>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No</a:t>
            </a:r>
          </a:p>
        </p:txBody>
      </p:sp>
      <p:sp>
        <p:nvSpPr>
          <p:cNvPr id="25" name="TextBox 24">
            <a:extLst>
              <a:ext uri="{FF2B5EF4-FFF2-40B4-BE49-F238E27FC236}">
                <a16:creationId xmlns:a16="http://schemas.microsoft.com/office/drawing/2014/main" id="{FFC2C2B3-150C-4577-A47E-18F35DAD31C4}"/>
              </a:ext>
              <a:ext uri="{C183D7F6-B498-43B3-948B-1728B52AA6E4}">
                <adec:decorative xmlns:adec="http://schemas.microsoft.com/office/drawing/2017/decorative" val="1"/>
              </a:ext>
            </a:extLst>
          </p:cNvPr>
          <p:cNvSpPr txBox="1"/>
          <p:nvPr/>
        </p:nvSpPr>
        <p:spPr>
          <a:xfrm>
            <a:off x="4353837" y="3428999"/>
            <a:ext cx="538620" cy="369332"/>
          </a:xfrm>
          <a:prstGeom prst="rect">
            <a:avLst/>
          </a:prstGeom>
          <a:solidFill>
            <a:schemeClr val="bg1"/>
          </a:solidFill>
          <a:ln w="1905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No</a:t>
            </a:r>
          </a:p>
        </p:txBody>
      </p:sp>
      <p:sp>
        <p:nvSpPr>
          <p:cNvPr id="26" name="TextBox 25">
            <a:extLst>
              <a:ext uri="{FF2B5EF4-FFF2-40B4-BE49-F238E27FC236}">
                <a16:creationId xmlns:a16="http://schemas.microsoft.com/office/drawing/2014/main" id="{34343B94-6F3C-4C02-B952-1843E944416A}"/>
              </a:ext>
              <a:ext uri="{C183D7F6-B498-43B3-948B-1728B52AA6E4}">
                <adec:decorative xmlns:adec="http://schemas.microsoft.com/office/drawing/2017/decorative" val="1"/>
              </a:ext>
            </a:extLst>
          </p:cNvPr>
          <p:cNvSpPr txBox="1"/>
          <p:nvPr/>
        </p:nvSpPr>
        <p:spPr>
          <a:xfrm>
            <a:off x="9034413" y="2308013"/>
            <a:ext cx="538620" cy="369332"/>
          </a:xfrm>
          <a:prstGeom prst="rect">
            <a:avLst/>
          </a:prstGeom>
          <a:solidFill>
            <a:schemeClr val="bg1"/>
          </a:solidFill>
          <a:ln w="1905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No</a:t>
            </a:r>
          </a:p>
        </p:txBody>
      </p:sp>
      <p:sp>
        <p:nvSpPr>
          <p:cNvPr id="27" name="TextBox 26">
            <a:extLst>
              <a:ext uri="{FF2B5EF4-FFF2-40B4-BE49-F238E27FC236}">
                <a16:creationId xmlns:a16="http://schemas.microsoft.com/office/drawing/2014/main" id="{11335307-965E-4843-AC8B-7CDB02AF052E}"/>
              </a:ext>
              <a:ext uri="{C183D7F6-B498-43B3-948B-1728B52AA6E4}">
                <adec:decorative xmlns:adec="http://schemas.microsoft.com/office/drawing/2017/decorative" val="1"/>
              </a:ext>
            </a:extLst>
          </p:cNvPr>
          <p:cNvSpPr txBox="1"/>
          <p:nvPr/>
        </p:nvSpPr>
        <p:spPr>
          <a:xfrm>
            <a:off x="2483806" y="2308013"/>
            <a:ext cx="538620" cy="369332"/>
          </a:xfrm>
          <a:prstGeom prst="rect">
            <a:avLst/>
          </a:prstGeom>
          <a:solidFill>
            <a:schemeClr val="bg1"/>
          </a:solidFill>
          <a:ln w="1905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Yes</a:t>
            </a:r>
          </a:p>
        </p:txBody>
      </p:sp>
      <p:sp>
        <p:nvSpPr>
          <p:cNvPr id="28" name="TextBox 27">
            <a:extLst>
              <a:ext uri="{FF2B5EF4-FFF2-40B4-BE49-F238E27FC236}">
                <a16:creationId xmlns:a16="http://schemas.microsoft.com/office/drawing/2014/main" id="{BCD02755-2AB3-4065-86EB-164000C652E8}"/>
              </a:ext>
              <a:ext uri="{C183D7F6-B498-43B3-948B-1728B52AA6E4}">
                <adec:decorative xmlns:adec="http://schemas.microsoft.com/office/drawing/2017/decorative" val="1"/>
              </a:ext>
            </a:extLst>
          </p:cNvPr>
          <p:cNvSpPr txBox="1"/>
          <p:nvPr/>
        </p:nvSpPr>
        <p:spPr>
          <a:xfrm>
            <a:off x="6085564" y="2313325"/>
            <a:ext cx="538620" cy="369332"/>
          </a:xfrm>
          <a:prstGeom prst="rect">
            <a:avLst/>
          </a:prstGeom>
          <a:solidFill>
            <a:schemeClr val="bg1"/>
          </a:solidFill>
          <a:ln w="1905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Yes</a:t>
            </a:r>
          </a:p>
        </p:txBody>
      </p:sp>
      <p:sp>
        <p:nvSpPr>
          <p:cNvPr id="30" name="TextBox 29">
            <a:extLst>
              <a:ext uri="{FF2B5EF4-FFF2-40B4-BE49-F238E27FC236}">
                <a16:creationId xmlns:a16="http://schemas.microsoft.com/office/drawing/2014/main" id="{5826F965-36FA-4605-9D7D-172182552A12}"/>
              </a:ext>
              <a:ext uri="{C183D7F6-B498-43B3-948B-1728B52AA6E4}">
                <adec:decorative xmlns:adec="http://schemas.microsoft.com/office/drawing/2017/decorative" val="1"/>
              </a:ext>
            </a:extLst>
          </p:cNvPr>
          <p:cNvSpPr txBox="1"/>
          <p:nvPr/>
        </p:nvSpPr>
        <p:spPr>
          <a:xfrm>
            <a:off x="6778174" y="3434311"/>
            <a:ext cx="2086118" cy="923330"/>
          </a:xfrm>
          <a:prstGeom prst="rect">
            <a:avLst/>
          </a:prstGeom>
          <a:solidFill>
            <a:schemeClr val="bg1"/>
          </a:solidFill>
          <a:ln w="19050">
            <a:solidFill>
              <a:srgbClr val="00B05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Yes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Meet all conditions for exemption</a:t>
            </a:r>
          </a:p>
        </p:txBody>
      </p:sp>
      <p:sp>
        <p:nvSpPr>
          <p:cNvPr id="34" name="Arrow: Down 33">
            <a:extLst>
              <a:ext uri="{FF2B5EF4-FFF2-40B4-BE49-F238E27FC236}">
                <a16:creationId xmlns:a16="http://schemas.microsoft.com/office/drawing/2014/main" id="{5EDB926A-D605-4236-ACA7-50FA0F326288}"/>
              </a:ext>
              <a:ext uri="{C183D7F6-B498-43B3-948B-1728B52AA6E4}">
                <adec:decorative xmlns:adec="http://schemas.microsoft.com/office/drawing/2017/decorative" val="1"/>
              </a:ext>
            </a:extLst>
          </p:cNvPr>
          <p:cNvSpPr/>
          <p:nvPr/>
        </p:nvSpPr>
        <p:spPr>
          <a:xfrm>
            <a:off x="1017737" y="2956142"/>
            <a:ext cx="288099" cy="34045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Arrow: Down 35">
            <a:extLst>
              <a:ext uri="{FF2B5EF4-FFF2-40B4-BE49-F238E27FC236}">
                <a16:creationId xmlns:a16="http://schemas.microsoft.com/office/drawing/2014/main" id="{B8205860-BC9D-40BC-AB49-1F8FA07AD44C}"/>
              </a:ext>
              <a:ext uri="{C183D7F6-B498-43B3-948B-1728B52AA6E4}">
                <adec:decorative xmlns:adec="http://schemas.microsoft.com/office/drawing/2017/decorative" val="1"/>
              </a:ext>
            </a:extLst>
          </p:cNvPr>
          <p:cNvSpPr/>
          <p:nvPr/>
        </p:nvSpPr>
        <p:spPr>
          <a:xfrm>
            <a:off x="1026087" y="3910922"/>
            <a:ext cx="288099" cy="34045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Arrow: Down 36">
            <a:extLst>
              <a:ext uri="{FF2B5EF4-FFF2-40B4-BE49-F238E27FC236}">
                <a16:creationId xmlns:a16="http://schemas.microsoft.com/office/drawing/2014/main" id="{5FA05DA9-672C-4695-B6E3-4A648C85B67B}"/>
              </a:ext>
              <a:ext uri="{C183D7F6-B498-43B3-948B-1728B52AA6E4}">
                <adec:decorative xmlns:adec="http://schemas.microsoft.com/office/drawing/2017/decorative" val="1"/>
              </a:ext>
            </a:extLst>
          </p:cNvPr>
          <p:cNvSpPr/>
          <p:nvPr/>
        </p:nvSpPr>
        <p:spPr>
          <a:xfrm>
            <a:off x="4479097" y="2938315"/>
            <a:ext cx="288099" cy="34045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Arrow: Down 37">
            <a:extLst>
              <a:ext uri="{FF2B5EF4-FFF2-40B4-BE49-F238E27FC236}">
                <a16:creationId xmlns:a16="http://schemas.microsoft.com/office/drawing/2014/main" id="{5C73E945-2B21-47BE-B5E7-16AAE49398B9}"/>
              </a:ext>
              <a:ext uri="{C183D7F6-B498-43B3-948B-1728B52AA6E4}">
                <adec:decorative xmlns:adec="http://schemas.microsoft.com/office/drawing/2017/decorative" val="1"/>
              </a:ext>
            </a:extLst>
          </p:cNvPr>
          <p:cNvSpPr/>
          <p:nvPr/>
        </p:nvSpPr>
        <p:spPr>
          <a:xfrm>
            <a:off x="4479097" y="3910921"/>
            <a:ext cx="288099" cy="34045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Arrow: Down 38">
            <a:extLst>
              <a:ext uri="{FF2B5EF4-FFF2-40B4-BE49-F238E27FC236}">
                <a16:creationId xmlns:a16="http://schemas.microsoft.com/office/drawing/2014/main" id="{A6D14A02-89D1-4752-BED6-20FC48CF0462}"/>
              </a:ext>
              <a:ext uri="{C183D7F6-B498-43B3-948B-1728B52AA6E4}">
                <adec:decorative xmlns:adec="http://schemas.microsoft.com/office/drawing/2017/decorative" val="1"/>
              </a:ext>
            </a:extLst>
          </p:cNvPr>
          <p:cNvSpPr/>
          <p:nvPr/>
        </p:nvSpPr>
        <p:spPr>
          <a:xfrm>
            <a:off x="7663849" y="2970594"/>
            <a:ext cx="288099" cy="34045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Arrow: Down 39">
            <a:extLst>
              <a:ext uri="{FF2B5EF4-FFF2-40B4-BE49-F238E27FC236}">
                <a16:creationId xmlns:a16="http://schemas.microsoft.com/office/drawing/2014/main" id="{6B64705A-D253-4913-A385-356946A5AB22}"/>
              </a:ext>
              <a:ext uri="{C183D7F6-B498-43B3-948B-1728B52AA6E4}">
                <adec:decorative xmlns:adec="http://schemas.microsoft.com/office/drawing/2017/decorative" val="1"/>
              </a:ext>
            </a:extLst>
          </p:cNvPr>
          <p:cNvSpPr/>
          <p:nvPr/>
        </p:nvSpPr>
        <p:spPr>
          <a:xfrm>
            <a:off x="7663849" y="4536891"/>
            <a:ext cx="288099" cy="340453"/>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 name="Arrow: Right 43">
            <a:extLst>
              <a:ext uri="{FF2B5EF4-FFF2-40B4-BE49-F238E27FC236}">
                <a16:creationId xmlns:a16="http://schemas.microsoft.com/office/drawing/2014/main" id="{A92C8802-9D40-4D64-8D35-61822AB31EFE}"/>
              </a:ext>
              <a:ext uri="{C183D7F6-B498-43B3-948B-1728B52AA6E4}">
                <adec:decorative xmlns:adec="http://schemas.microsoft.com/office/drawing/2017/decorative" val="1"/>
              </a:ext>
            </a:extLst>
          </p:cNvPr>
          <p:cNvSpPr/>
          <p:nvPr/>
        </p:nvSpPr>
        <p:spPr>
          <a:xfrm>
            <a:off x="2019820" y="2345735"/>
            <a:ext cx="325682" cy="2723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5" name="Arrow: Right 44">
            <a:extLst>
              <a:ext uri="{FF2B5EF4-FFF2-40B4-BE49-F238E27FC236}">
                <a16:creationId xmlns:a16="http://schemas.microsoft.com/office/drawing/2014/main" id="{22EC1FD7-DFA0-4010-940C-EE0465E54E1A}"/>
              </a:ext>
              <a:ext uri="{C183D7F6-B498-43B3-948B-1728B52AA6E4}">
                <adec:decorative xmlns:adec="http://schemas.microsoft.com/office/drawing/2017/decorative" val="1"/>
              </a:ext>
            </a:extLst>
          </p:cNvPr>
          <p:cNvSpPr/>
          <p:nvPr/>
        </p:nvSpPr>
        <p:spPr>
          <a:xfrm>
            <a:off x="3146644" y="2345735"/>
            <a:ext cx="325682" cy="2723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Arrow: Right 45">
            <a:extLst>
              <a:ext uri="{FF2B5EF4-FFF2-40B4-BE49-F238E27FC236}">
                <a16:creationId xmlns:a16="http://schemas.microsoft.com/office/drawing/2014/main" id="{3339AFEC-F304-40AD-9234-336A3126D857}"/>
              </a:ext>
              <a:ext uri="{C183D7F6-B498-43B3-948B-1728B52AA6E4}">
                <adec:decorative xmlns:adec="http://schemas.microsoft.com/office/drawing/2017/decorative" val="1"/>
              </a:ext>
            </a:extLst>
          </p:cNvPr>
          <p:cNvSpPr/>
          <p:nvPr/>
        </p:nvSpPr>
        <p:spPr>
          <a:xfrm>
            <a:off x="5711863" y="2354217"/>
            <a:ext cx="325682" cy="2723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7" name="Arrow: Right 46">
            <a:extLst>
              <a:ext uri="{FF2B5EF4-FFF2-40B4-BE49-F238E27FC236}">
                <a16:creationId xmlns:a16="http://schemas.microsoft.com/office/drawing/2014/main" id="{3C4D5B35-9EC3-4E73-924E-26BC5B4BD307}"/>
              </a:ext>
              <a:ext uri="{C183D7F6-B498-43B3-948B-1728B52AA6E4}">
                <adec:decorative xmlns:adec="http://schemas.microsoft.com/office/drawing/2017/decorative" val="1"/>
              </a:ext>
            </a:extLst>
          </p:cNvPr>
          <p:cNvSpPr/>
          <p:nvPr/>
        </p:nvSpPr>
        <p:spPr>
          <a:xfrm>
            <a:off x="6659680" y="2345735"/>
            <a:ext cx="325682" cy="2723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Arrow: Right 47">
            <a:extLst>
              <a:ext uri="{FF2B5EF4-FFF2-40B4-BE49-F238E27FC236}">
                <a16:creationId xmlns:a16="http://schemas.microsoft.com/office/drawing/2014/main" id="{37518C4D-B311-4788-B9F7-473ACC83DD30}"/>
              </a:ext>
              <a:ext uri="{C183D7F6-B498-43B3-948B-1728B52AA6E4}">
                <adec:decorative xmlns:adec="http://schemas.microsoft.com/office/drawing/2017/decorative" val="1"/>
              </a:ext>
            </a:extLst>
          </p:cNvPr>
          <p:cNvSpPr/>
          <p:nvPr/>
        </p:nvSpPr>
        <p:spPr>
          <a:xfrm>
            <a:off x="8645062" y="2361817"/>
            <a:ext cx="325682" cy="2723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9" name="Arrow: Right 48">
            <a:extLst>
              <a:ext uri="{FF2B5EF4-FFF2-40B4-BE49-F238E27FC236}">
                <a16:creationId xmlns:a16="http://schemas.microsoft.com/office/drawing/2014/main" id="{06BAAF34-0807-480B-A273-C958D8310A0D}"/>
              </a:ext>
              <a:ext uri="{C183D7F6-B498-43B3-948B-1728B52AA6E4}">
                <adec:decorative xmlns:adec="http://schemas.microsoft.com/office/drawing/2017/decorative" val="1"/>
              </a:ext>
            </a:extLst>
          </p:cNvPr>
          <p:cNvSpPr/>
          <p:nvPr/>
        </p:nvSpPr>
        <p:spPr>
          <a:xfrm>
            <a:off x="9649232" y="2374011"/>
            <a:ext cx="325682" cy="272348"/>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739BEA9B-2ED4-4AEA-AFA1-6027FC25F27F}"/>
              </a:ext>
              <a:ext uri="{C183D7F6-B498-43B3-948B-1728B52AA6E4}">
                <adec:decorative xmlns:adec="http://schemas.microsoft.com/office/drawing/2017/decorative" val="1"/>
              </a:ext>
            </a:extLst>
          </p:cNvPr>
          <p:cNvSpPr/>
          <p:nvPr/>
        </p:nvSpPr>
        <p:spPr>
          <a:xfrm>
            <a:off x="3830873" y="4363964"/>
            <a:ext cx="1677446" cy="1200413"/>
          </a:xfrm>
          <a:prstGeom prst="round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STOP!</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 Common Rule requirements do not apply</a:t>
            </a:r>
          </a:p>
        </p:txBody>
      </p:sp>
      <p:sp>
        <p:nvSpPr>
          <p:cNvPr id="52" name="Rectangle: Rounded Corners 51">
            <a:extLst>
              <a:ext uri="{FF2B5EF4-FFF2-40B4-BE49-F238E27FC236}">
                <a16:creationId xmlns:a16="http://schemas.microsoft.com/office/drawing/2014/main" id="{E6A6D711-E27B-4DFE-8BD7-679FEDEBB8E1}"/>
              </a:ext>
              <a:ext uri="{C183D7F6-B498-43B3-948B-1728B52AA6E4}">
                <adec:decorative xmlns:adec="http://schemas.microsoft.com/office/drawing/2017/decorative" val="1"/>
              </a:ext>
            </a:extLst>
          </p:cNvPr>
          <p:cNvSpPr/>
          <p:nvPr/>
        </p:nvSpPr>
        <p:spPr>
          <a:xfrm>
            <a:off x="7061548" y="5077727"/>
            <a:ext cx="1694171" cy="1200413"/>
          </a:xfrm>
          <a:prstGeom prst="round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STOP!</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Exempt from Common Rule requirements</a:t>
            </a:r>
          </a:p>
        </p:txBody>
      </p:sp>
    </p:spTree>
    <p:extLst>
      <p:ext uri="{BB962C8B-B14F-4D97-AF65-F5344CB8AC3E}">
        <p14:creationId xmlns:p14="http://schemas.microsoft.com/office/powerpoint/2010/main" val="36890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24" grpId="0" animBg="1"/>
      <p:bldP spid="25" grpId="0" animBg="1"/>
      <p:bldP spid="26" grpId="0" animBg="1"/>
      <p:bldP spid="27" grpId="0" animBg="1"/>
      <p:bldP spid="28" grpId="0" animBg="1"/>
      <p:bldP spid="30" grpId="0" animBg="1"/>
      <p:bldP spid="34" grpId="0" animBg="1"/>
      <p:bldP spid="36" grpId="0" animBg="1"/>
      <p:bldP spid="37" grpId="0" animBg="1"/>
      <p:bldP spid="38" grpId="0" animBg="1"/>
      <p:bldP spid="39" grpId="0" animBg="1"/>
      <p:bldP spid="40" grpId="0" animBg="1"/>
      <p:bldP spid="44" grpId="0" animBg="1"/>
      <p:bldP spid="45" grpId="0" animBg="1"/>
      <p:bldP spid="46" grpId="0" animBg="1"/>
      <p:bldP spid="47" grpId="0" animBg="1"/>
      <p:bldP spid="48" grpId="0" animBg="1"/>
      <p:bldP spid="49" grpId="0" animBg="1"/>
      <p:bldP spid="51"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91053-A4EE-4E97-A5BC-40ACAE414322}"/>
              </a:ext>
              <a:ext uri="{C183D7F6-B498-43B3-948B-1728B52AA6E4}">
                <adec:decorative xmlns:adec="http://schemas.microsoft.com/office/drawing/2017/decorative" val="1"/>
              </a:ext>
            </a:extLst>
          </p:cNvPr>
          <p:cNvSpPr>
            <a:spLocks noGrp="1"/>
          </p:cNvSpPr>
          <p:nvPr>
            <p:ph type="title"/>
          </p:nvPr>
        </p:nvSpPr>
        <p:spPr>
          <a:xfrm>
            <a:off x="865413" y="1012371"/>
            <a:ext cx="10728823" cy="676392"/>
          </a:xfrm>
        </p:spPr>
        <p:txBody>
          <a:bodyPr>
            <a:normAutofit/>
          </a:bodyPr>
          <a:lstStyle/>
          <a:p>
            <a:r>
              <a:rPr lang="en-US" sz="3600" dirty="0"/>
              <a:t>The Inherent Ethical Tension</a:t>
            </a:r>
          </a:p>
        </p:txBody>
      </p:sp>
      <p:sp>
        <p:nvSpPr>
          <p:cNvPr id="3" name="Slide Number Placeholder 2">
            <a:extLst>
              <a:ext uri="{FF2B5EF4-FFF2-40B4-BE49-F238E27FC236}">
                <a16:creationId xmlns:a16="http://schemas.microsoft.com/office/drawing/2014/main" id="{AFC60397-EA00-40DC-A83A-C1C2537D40EB}"/>
              </a:ext>
              <a:ext uri="{C183D7F6-B498-43B3-948B-1728B52AA6E4}">
                <adec:decorative xmlns:adec="http://schemas.microsoft.com/office/drawing/2017/decorative" val="1"/>
              </a:ext>
            </a:extLst>
          </p:cNvPr>
          <p:cNvSpPr>
            <a:spLocks noGrp="1"/>
          </p:cNvSpPr>
          <p:nvPr>
            <p:ph type="sldNum" sz="quarter" idx="11"/>
          </p:nvPr>
        </p:nvSpPr>
        <p:spPr/>
        <p:txBody>
          <a:bodyPr/>
          <a:lstStyle/>
          <a:p>
            <a:fld id="{549D6600-C6B9-CF4F-8A0C-864766A79F48}" type="slidenum">
              <a:rPr lang="en-US" smtClean="0"/>
              <a:pPr/>
              <a:t>25</a:t>
            </a:fld>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E5DCD5A-1CF9-463C-BB53-192DCF7C049F}"/>
              </a:ext>
              <a:ext uri="{C183D7F6-B498-43B3-948B-1728B52AA6E4}">
                <adec:decorative xmlns:adec="http://schemas.microsoft.com/office/drawing/2017/decorative" val="1"/>
              </a:ext>
            </a:extLst>
          </p:cNvPr>
          <p:cNvSpPr>
            <a:spLocks noGrp="1"/>
          </p:cNvSpPr>
          <p:nvPr>
            <p:ph sz="half" idx="14"/>
          </p:nvPr>
        </p:nvSpPr>
        <p:spPr>
          <a:xfrm>
            <a:off x="865414" y="1959429"/>
            <a:ext cx="10921774" cy="4396921"/>
          </a:xfrm>
        </p:spPr>
        <p:txBody>
          <a:bodyPr>
            <a:normAutofit fontScale="92500" lnSpcReduction="10000"/>
          </a:bodyPr>
          <a:lstStyle/>
          <a:p>
            <a:pPr marL="457200" indent="-457200">
              <a:lnSpc>
                <a:spcPct val="100000"/>
              </a:lnSpc>
              <a:spcBef>
                <a:spcPts val="600"/>
              </a:spcBef>
              <a:buFont typeface="Wingdings" panose="05000000000000000000" pitchFamily="2" charset="2"/>
              <a:buChar char="§"/>
            </a:pPr>
            <a:r>
              <a:rPr lang="en-US" sz="2600" dirty="0">
                <a:solidFill>
                  <a:schemeClr val="tx1"/>
                </a:solidFill>
              </a:rPr>
              <a:t>Research is about promoting the common good</a:t>
            </a:r>
          </a:p>
          <a:p>
            <a:pPr marL="457200" indent="-457200">
              <a:lnSpc>
                <a:spcPct val="100000"/>
              </a:lnSpc>
              <a:spcBef>
                <a:spcPts val="600"/>
              </a:spcBef>
              <a:buFont typeface="Wingdings" panose="05000000000000000000" pitchFamily="2" charset="2"/>
              <a:buChar char="§"/>
            </a:pPr>
            <a:r>
              <a:rPr lang="en-US" sz="2600" dirty="0">
                <a:solidFill>
                  <a:schemeClr val="tx1"/>
                </a:solidFill>
              </a:rPr>
              <a:t>Research </a:t>
            </a:r>
            <a:r>
              <a:rPr lang="en-US" sz="2600" dirty="0"/>
              <a:t>participants</a:t>
            </a:r>
            <a:r>
              <a:rPr lang="en-US" sz="2600" dirty="0">
                <a:solidFill>
                  <a:schemeClr val="tx1"/>
                </a:solidFill>
              </a:rPr>
              <a:t> are the means to achieve this goal</a:t>
            </a:r>
          </a:p>
          <a:p>
            <a:pPr lvl="1">
              <a:buFont typeface="Arial" panose="020B0604020202020204" pitchFamily="34" charset="0"/>
              <a:buChar char="•"/>
            </a:pPr>
            <a:r>
              <a:rPr lang="en-US" sz="2600" dirty="0">
                <a:solidFill>
                  <a:schemeClr val="tx2"/>
                </a:solidFill>
              </a:rPr>
              <a:t>It is not always easy to manage competing interests and the rights and welfare of individual research </a:t>
            </a:r>
            <a:r>
              <a:rPr lang="en-US" sz="2600" dirty="0"/>
              <a:t>participants</a:t>
            </a:r>
            <a:r>
              <a:rPr lang="en-US" sz="2600" dirty="0">
                <a:solidFill>
                  <a:schemeClr val="tx2"/>
                </a:solidFill>
              </a:rPr>
              <a:t> </a:t>
            </a:r>
          </a:p>
          <a:p>
            <a:pPr lvl="1">
              <a:buFont typeface="Arial" panose="020B0604020202020204" pitchFamily="34" charset="0"/>
              <a:buChar char="•"/>
            </a:pPr>
            <a:r>
              <a:rPr lang="en-US" sz="2600" dirty="0"/>
              <a:t>The regulatory framework provides a baseline standard for protecting research participants</a:t>
            </a:r>
          </a:p>
          <a:p>
            <a:pPr lvl="1">
              <a:buFont typeface="Arial" panose="020B0604020202020204" pitchFamily="34" charset="0"/>
              <a:buChar char="•"/>
            </a:pPr>
            <a:r>
              <a:rPr lang="en-US" sz="2600" dirty="0"/>
              <a:t>Exempt research fall outside the scope of the regulatory requirements, giving investigators/Institutions flexibility outside the regulations</a:t>
            </a:r>
          </a:p>
          <a:p>
            <a:pPr lvl="1">
              <a:buFont typeface="Arial" panose="020B0604020202020204" pitchFamily="34" charset="0"/>
              <a:buChar char="•"/>
            </a:pPr>
            <a:r>
              <a:rPr lang="en-US" sz="2600" dirty="0"/>
              <a:t>Ethical responsibilities for participants’ rights &amp; welfare apply to all research</a:t>
            </a:r>
          </a:p>
          <a:p>
            <a:pPr lvl="1">
              <a:buFont typeface="Arial" panose="020B0604020202020204" pitchFamily="34" charset="0"/>
              <a:buChar char="•"/>
            </a:pPr>
            <a:r>
              <a:rPr lang="en-US" sz="2600" dirty="0"/>
              <a:t>Mere compliance with the regulatory requirements does not mean that a study is necessarily protective of participants or free from ethical concerns</a:t>
            </a:r>
            <a:br>
              <a:rPr lang="en-US" sz="2600" b="1" dirty="0">
                <a:solidFill>
                  <a:srgbClr val="000099"/>
                </a:solidFill>
              </a:rPr>
            </a:br>
            <a:endParaRPr lang="en-US" sz="2600" b="1" dirty="0">
              <a:solidFill>
                <a:srgbClr val="000099"/>
              </a:solidFill>
            </a:endParaRPr>
          </a:p>
          <a:p>
            <a:endParaRPr lang="en-US" dirty="0"/>
          </a:p>
        </p:txBody>
      </p:sp>
    </p:spTree>
    <p:extLst>
      <p:ext uri="{BB962C8B-B14F-4D97-AF65-F5344CB8AC3E}">
        <p14:creationId xmlns:p14="http://schemas.microsoft.com/office/powerpoint/2010/main" val="1228234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F15B-8AE7-44A9-BAFF-7003FDEC6427}"/>
              </a:ext>
              <a:ext uri="{C183D7F6-B498-43B3-948B-1728B52AA6E4}">
                <adec:decorative xmlns:adec="http://schemas.microsoft.com/office/drawing/2017/decorative" val="1"/>
              </a:ext>
            </a:extLst>
          </p:cNvPr>
          <p:cNvSpPr>
            <a:spLocks noGrp="1"/>
          </p:cNvSpPr>
          <p:nvPr>
            <p:ph type="title"/>
          </p:nvPr>
        </p:nvSpPr>
        <p:spPr>
          <a:xfrm>
            <a:off x="850006" y="1102508"/>
            <a:ext cx="10744231" cy="658453"/>
          </a:xfrm>
        </p:spPr>
        <p:txBody>
          <a:bodyPr>
            <a:noAutofit/>
          </a:bodyPr>
          <a:lstStyle/>
          <a:p>
            <a:r>
              <a:rPr lang="en-US" b="1" dirty="0"/>
              <a:t>When </a:t>
            </a:r>
            <a:r>
              <a:rPr lang="en-US" dirty="0"/>
              <a:t>Is Your H</a:t>
            </a:r>
            <a:r>
              <a:rPr lang="en-US" b="1" dirty="0"/>
              <a:t>uman </a:t>
            </a:r>
            <a:r>
              <a:rPr lang="en-US" dirty="0"/>
              <a:t>S</a:t>
            </a:r>
            <a:r>
              <a:rPr lang="en-US" b="1" dirty="0"/>
              <a:t>ubjects </a:t>
            </a:r>
            <a:r>
              <a:rPr lang="en-US" dirty="0"/>
              <a:t>R</a:t>
            </a:r>
            <a:r>
              <a:rPr lang="en-US" b="1" dirty="0"/>
              <a:t>esearch </a:t>
            </a:r>
            <a:r>
              <a:rPr lang="en-US" i="1" dirty="0"/>
              <a:t>E</a:t>
            </a:r>
            <a:r>
              <a:rPr lang="en-US" b="1" i="1" dirty="0"/>
              <a:t>xempt</a:t>
            </a:r>
            <a:r>
              <a:rPr lang="en-US" b="1" dirty="0"/>
              <a:t> </a:t>
            </a:r>
            <a:r>
              <a:rPr lang="en-US" dirty="0"/>
              <a:t>F</a:t>
            </a:r>
            <a:r>
              <a:rPr lang="en-US" b="1" dirty="0"/>
              <a:t>rom the Common Rule Regulatory </a:t>
            </a:r>
            <a:r>
              <a:rPr lang="en-US" dirty="0"/>
              <a:t>R</a:t>
            </a:r>
            <a:r>
              <a:rPr lang="en-US" b="1" dirty="0"/>
              <a:t>equirements?</a:t>
            </a:r>
            <a:endParaRPr lang="en-US" dirty="0"/>
          </a:p>
        </p:txBody>
      </p:sp>
      <p:sp>
        <p:nvSpPr>
          <p:cNvPr id="3" name="Slide Number Placeholder 2">
            <a:extLst>
              <a:ext uri="{FF2B5EF4-FFF2-40B4-BE49-F238E27FC236}">
                <a16:creationId xmlns:a16="http://schemas.microsoft.com/office/drawing/2014/main" id="{23550867-E882-4D49-B107-138AAD9342CD}"/>
              </a:ext>
              <a:ext uri="{C183D7F6-B498-43B3-948B-1728B52AA6E4}">
                <adec:decorative xmlns:adec="http://schemas.microsoft.com/office/drawing/2017/decorative" val="1"/>
              </a:ext>
            </a:extLst>
          </p:cNvPr>
          <p:cNvSpPr>
            <a:spLocks noGrp="1"/>
          </p:cNvSpPr>
          <p:nvPr>
            <p:ph type="sldNum" sz="quarter" idx="11"/>
          </p:nvPr>
        </p:nvSpPr>
        <p:spPr/>
        <p:txBody>
          <a:bodyPr/>
          <a:lstStyle/>
          <a:p>
            <a:fld id="{549D6600-C6B9-CF4F-8A0C-864766A79F48}" type="slidenum">
              <a:rPr lang="en-US" smtClean="0"/>
              <a:pPr/>
              <a:t>26</a:t>
            </a:fld>
            <a:endParaRPr lang="en-US"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5F1CF878-F3FE-4EB2-A873-3DA8390AE663}"/>
              </a:ext>
              <a:ext uri="{C183D7F6-B498-43B3-948B-1728B52AA6E4}">
                <adec:decorative xmlns:adec="http://schemas.microsoft.com/office/drawing/2017/decorative" val="1"/>
              </a:ext>
            </a:extLst>
          </p:cNvPr>
          <p:cNvSpPr>
            <a:spLocks noGrp="1"/>
          </p:cNvSpPr>
          <p:nvPr>
            <p:ph sz="half" idx="14"/>
          </p:nvPr>
        </p:nvSpPr>
        <p:spPr>
          <a:xfrm>
            <a:off x="850006" y="1904307"/>
            <a:ext cx="10871478" cy="4634605"/>
          </a:xfrm>
        </p:spPr>
        <p:txBody>
          <a:bodyPr>
            <a:normAutofit/>
          </a:bodyPr>
          <a:lstStyle/>
          <a:p>
            <a:r>
              <a:rPr lang="en-US" b="0" i="0" u="none" strike="noStrike" baseline="0" dirty="0">
                <a:solidFill>
                  <a:srgbClr val="000000"/>
                </a:solidFill>
                <a:latin typeface="Arial" panose="020B0604020202020204" pitchFamily="34" charset="0"/>
              </a:rPr>
              <a:t>• The entire study meets the regulatory definition for </a:t>
            </a:r>
            <a:r>
              <a:rPr lang="en-US" b="1" i="1" u="none" strike="noStrike" baseline="0" dirty="0">
                <a:solidFill>
                  <a:srgbClr val="000000"/>
                </a:solidFill>
                <a:latin typeface="Arial" panose="020B0604020202020204" pitchFamily="34" charset="0"/>
              </a:rPr>
              <a:t>human subjects research </a:t>
            </a:r>
            <a:r>
              <a:rPr lang="en-US" b="0" i="0" u="none" strike="noStrike" baseline="0" dirty="0">
                <a:solidFill>
                  <a:srgbClr val="000000"/>
                </a:solidFill>
                <a:latin typeface="Arial" panose="020B0604020202020204" pitchFamily="34" charset="0"/>
              </a:rPr>
              <a:t>but satisfies the conditions for one or more of the eight exempt categories described in the Common Rule</a:t>
            </a:r>
          </a:p>
          <a:p>
            <a:r>
              <a:rPr lang="en-US" b="0" i="0" u="none" strike="noStrike" baseline="0" dirty="0">
                <a:solidFill>
                  <a:srgbClr val="000000"/>
                </a:solidFill>
                <a:latin typeface="Arial" panose="020B0604020202020204" pitchFamily="34" charset="0"/>
              </a:rPr>
              <a:t>• Exempt studies are excused from the typical requirements of the Common Rule, such as IRB review according to the criteria at 46.111 and the informed consent requirements at 46.116</a:t>
            </a:r>
          </a:p>
          <a:p>
            <a:r>
              <a:rPr lang="en-US" b="0" i="0" u="none" strike="noStrike" baseline="0" dirty="0">
                <a:solidFill>
                  <a:schemeClr val="tx2"/>
                </a:solidFill>
                <a:latin typeface="Wingdings" panose="05000000000000000000" pitchFamily="2" charset="2"/>
              </a:rPr>
              <a:t> </a:t>
            </a:r>
            <a:r>
              <a:rPr lang="en-US" b="0" i="0" u="none" strike="noStrike" baseline="0" dirty="0">
                <a:solidFill>
                  <a:schemeClr val="tx2"/>
                </a:solidFill>
                <a:latin typeface="Arial" panose="020B0604020202020204" pitchFamily="34" charset="0"/>
              </a:rPr>
              <a:t>There maybe a special limited IRB review</a:t>
            </a:r>
          </a:p>
          <a:p>
            <a:r>
              <a:rPr lang="en-US" b="0" i="0" u="none" strike="noStrike" baseline="0" dirty="0">
                <a:solidFill>
                  <a:srgbClr val="000000"/>
                </a:solidFill>
                <a:latin typeface="Arial" panose="020B0604020202020204" pitchFamily="34" charset="0"/>
              </a:rPr>
              <a:t>• Institutions generally rely on experienced individuals in the IRB office to make exemption determinations instead of leaving this to investigators</a:t>
            </a:r>
          </a:p>
          <a:p>
            <a:r>
              <a:rPr lang="en-US" b="0" i="0" u="none" strike="noStrike" baseline="0" dirty="0">
                <a:solidFill>
                  <a:srgbClr val="000099"/>
                </a:solidFill>
                <a:latin typeface="Wingdings" panose="05000000000000000000" pitchFamily="2" charset="2"/>
              </a:rPr>
              <a:t> </a:t>
            </a:r>
            <a:r>
              <a:rPr lang="en-US" b="0" i="0" u="none" strike="noStrike" baseline="0" dirty="0">
                <a:solidFill>
                  <a:srgbClr val="000099"/>
                </a:solidFill>
                <a:latin typeface="Arial" panose="020B0604020202020204" pitchFamily="34" charset="0"/>
              </a:rPr>
              <a:t>Making exemption determinations</a:t>
            </a:r>
            <a:r>
              <a:rPr lang="en-US" b="0" i="0" u="none" strike="noStrike" baseline="0" dirty="0">
                <a:solidFill>
                  <a:srgbClr val="FF0000"/>
                </a:solidFill>
                <a:latin typeface="Arial" panose="020B0604020202020204" pitchFamily="34" charset="0"/>
              </a:rPr>
              <a:t> ≠ </a:t>
            </a:r>
            <a:r>
              <a:rPr lang="en-US" b="0" i="0" u="none" strike="noStrike" baseline="0" dirty="0">
                <a:solidFill>
                  <a:srgbClr val="000099"/>
                </a:solidFill>
                <a:latin typeface="Arial" panose="020B0604020202020204" pitchFamily="34" charset="0"/>
              </a:rPr>
              <a:t>IRB review and approval</a:t>
            </a:r>
          </a:p>
          <a:p>
            <a:endParaRPr lang="en-US" sz="1800" b="0" i="0" u="none" strike="noStrike" baseline="0" dirty="0">
              <a:solidFill>
                <a:srgbClr val="000099"/>
              </a:solidFill>
              <a:latin typeface="Arial" panose="020B0604020202020204" pitchFamily="34" charset="0"/>
            </a:endParaRPr>
          </a:p>
          <a:p>
            <a:pPr algn="ctr"/>
            <a:endParaRPr lang="en-US" dirty="0"/>
          </a:p>
        </p:txBody>
      </p:sp>
    </p:spTree>
    <p:extLst>
      <p:ext uri="{BB962C8B-B14F-4D97-AF65-F5344CB8AC3E}">
        <p14:creationId xmlns:p14="http://schemas.microsoft.com/office/powerpoint/2010/main" val="33377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C183D7F6-B498-43B3-948B-1728B52AA6E4}">
                <adec:decorative xmlns:adec="http://schemas.microsoft.com/office/drawing/2017/decorative" val="1"/>
              </a:ext>
            </a:extLst>
          </p:cNvPr>
          <p:cNvSpPr>
            <a:spLocks noGrp="1"/>
          </p:cNvSpPr>
          <p:nvPr>
            <p:ph idx="1"/>
          </p:nvPr>
        </p:nvSpPr>
        <p:spPr>
          <a:xfrm>
            <a:off x="543910" y="983627"/>
            <a:ext cx="10515600" cy="5036173"/>
          </a:xfrm>
        </p:spPr>
        <p:txBody>
          <a:bodyPr>
            <a:noAutofit/>
          </a:bodyPr>
          <a:lstStyle/>
          <a:p>
            <a:pPr marL="0" indent="0">
              <a:spcBef>
                <a:spcPts val="0"/>
              </a:spcBef>
              <a:spcAft>
                <a:spcPts val="1125"/>
              </a:spcAft>
              <a:buNone/>
            </a:pPr>
            <a:r>
              <a:rPr lang="en-US" sz="2300" b="1" dirty="0">
                <a:solidFill>
                  <a:srgbClr val="002060"/>
                </a:solidFill>
              </a:rPr>
              <a:t>Exemption 1:</a:t>
            </a:r>
            <a:r>
              <a:rPr lang="en-US" sz="2300" dirty="0">
                <a:solidFill>
                  <a:schemeClr val="accent5">
                    <a:lumMod val="50000"/>
                  </a:schemeClr>
                </a:solidFill>
              </a:rPr>
              <a:t> Normal educational practices in established educational settings</a:t>
            </a:r>
          </a:p>
          <a:p>
            <a:pPr marL="0" indent="0">
              <a:spcBef>
                <a:spcPts val="0"/>
              </a:spcBef>
              <a:spcAft>
                <a:spcPts val="1125"/>
              </a:spcAft>
              <a:buNone/>
            </a:pPr>
            <a:r>
              <a:rPr lang="en-US" sz="2300" b="1" dirty="0">
                <a:solidFill>
                  <a:srgbClr val="002060"/>
                </a:solidFill>
              </a:rPr>
              <a:t>Exemption 2:</a:t>
            </a:r>
            <a:r>
              <a:rPr lang="en-US" sz="2300" dirty="0">
                <a:solidFill>
                  <a:schemeClr val="accent5">
                    <a:lumMod val="50000"/>
                  </a:schemeClr>
                </a:solidFill>
              </a:rPr>
              <a:t> Educational tests, surveys, interviews, or observation of public behavior</a:t>
            </a:r>
          </a:p>
          <a:p>
            <a:pPr marL="0" indent="0">
              <a:spcBef>
                <a:spcPts val="0"/>
              </a:spcBef>
              <a:spcAft>
                <a:spcPts val="1125"/>
              </a:spcAft>
              <a:buNone/>
            </a:pPr>
            <a:r>
              <a:rPr lang="en-US" sz="2300" b="1" dirty="0">
                <a:solidFill>
                  <a:srgbClr val="002060"/>
                </a:solidFill>
              </a:rPr>
              <a:t>Exemption 3:</a:t>
            </a:r>
            <a:r>
              <a:rPr lang="en-US" sz="2300" dirty="0">
                <a:solidFill>
                  <a:schemeClr val="accent5">
                    <a:lumMod val="50000"/>
                  </a:schemeClr>
                </a:solidFill>
              </a:rPr>
              <a:t> Benign behavioral interventions</a:t>
            </a:r>
          </a:p>
          <a:p>
            <a:pPr marL="0" indent="0">
              <a:spcBef>
                <a:spcPts val="0"/>
              </a:spcBef>
              <a:spcAft>
                <a:spcPts val="1125"/>
              </a:spcAft>
              <a:buNone/>
            </a:pPr>
            <a:r>
              <a:rPr lang="en-US" sz="2300" b="1" dirty="0">
                <a:solidFill>
                  <a:srgbClr val="002060"/>
                </a:solidFill>
              </a:rPr>
              <a:t>Exemption 4:</a:t>
            </a:r>
            <a:r>
              <a:rPr lang="en-US" sz="2300" dirty="0">
                <a:solidFill>
                  <a:schemeClr val="accent5">
                    <a:lumMod val="50000"/>
                  </a:schemeClr>
                </a:solidFill>
              </a:rPr>
              <a:t> Certain</a:t>
            </a:r>
            <a:r>
              <a:rPr lang="en-US" sz="2300" dirty="0">
                <a:solidFill>
                  <a:schemeClr val="accent4">
                    <a:lumMod val="75000"/>
                  </a:schemeClr>
                </a:solidFill>
              </a:rPr>
              <a:t> </a:t>
            </a:r>
            <a:r>
              <a:rPr lang="en-US" sz="2300" dirty="0">
                <a:solidFill>
                  <a:srgbClr val="C00000"/>
                </a:solidFill>
              </a:rPr>
              <a:t>secondary</a:t>
            </a:r>
            <a:r>
              <a:rPr lang="en-US" sz="2300" dirty="0">
                <a:solidFill>
                  <a:schemeClr val="accent4">
                    <a:lumMod val="75000"/>
                  </a:schemeClr>
                </a:solidFill>
              </a:rPr>
              <a:t> </a:t>
            </a:r>
            <a:r>
              <a:rPr lang="en-US" sz="2300" dirty="0">
                <a:solidFill>
                  <a:schemeClr val="accent5">
                    <a:lumMod val="50000"/>
                  </a:schemeClr>
                </a:solidFill>
              </a:rPr>
              <a:t>research</a:t>
            </a:r>
            <a:r>
              <a:rPr lang="en-US" sz="2300" dirty="0">
                <a:solidFill>
                  <a:schemeClr val="accent4">
                    <a:lumMod val="75000"/>
                  </a:schemeClr>
                </a:solidFill>
              </a:rPr>
              <a:t> </a:t>
            </a:r>
            <a:r>
              <a:rPr lang="en-US" sz="2300" dirty="0">
                <a:solidFill>
                  <a:schemeClr val="accent5">
                    <a:lumMod val="50000"/>
                  </a:schemeClr>
                </a:solidFill>
              </a:rPr>
              <a:t>use of </a:t>
            </a:r>
            <a:r>
              <a:rPr lang="en-US" sz="2300" dirty="0">
                <a:solidFill>
                  <a:srgbClr val="C00000"/>
                </a:solidFill>
              </a:rPr>
              <a:t>identifiable</a:t>
            </a:r>
            <a:r>
              <a:rPr lang="en-US" sz="2300" dirty="0">
                <a:solidFill>
                  <a:schemeClr val="accent4">
                    <a:lumMod val="75000"/>
                  </a:schemeClr>
                </a:solidFill>
              </a:rPr>
              <a:t> </a:t>
            </a:r>
            <a:r>
              <a:rPr lang="en-US" sz="2300" dirty="0">
                <a:solidFill>
                  <a:schemeClr val="accent5">
                    <a:lumMod val="50000"/>
                  </a:schemeClr>
                </a:solidFill>
              </a:rPr>
              <a:t>biospecimens or information </a:t>
            </a:r>
          </a:p>
          <a:p>
            <a:pPr marL="0" indent="0">
              <a:spcBef>
                <a:spcPts val="0"/>
              </a:spcBef>
              <a:spcAft>
                <a:spcPts val="1125"/>
              </a:spcAft>
              <a:buNone/>
            </a:pPr>
            <a:r>
              <a:rPr lang="en-US" sz="2300" b="1" dirty="0">
                <a:solidFill>
                  <a:srgbClr val="002060"/>
                </a:solidFill>
              </a:rPr>
              <a:t>Exemption 5:</a:t>
            </a:r>
            <a:r>
              <a:rPr lang="en-US" sz="2300" dirty="0">
                <a:solidFill>
                  <a:schemeClr val="accent5">
                    <a:lumMod val="50000"/>
                  </a:schemeClr>
                </a:solidFill>
              </a:rPr>
              <a:t> Evaluation of public benefit and service programs	</a:t>
            </a:r>
          </a:p>
          <a:p>
            <a:pPr marL="0" indent="0">
              <a:spcBef>
                <a:spcPts val="0"/>
              </a:spcBef>
              <a:spcAft>
                <a:spcPts val="1125"/>
              </a:spcAft>
              <a:buNone/>
            </a:pPr>
            <a:r>
              <a:rPr lang="en-US" sz="2300" b="1" dirty="0">
                <a:solidFill>
                  <a:srgbClr val="002060"/>
                </a:solidFill>
              </a:rPr>
              <a:t>Exemption 6:</a:t>
            </a:r>
            <a:r>
              <a:rPr lang="en-US" sz="2300" dirty="0">
                <a:solidFill>
                  <a:schemeClr val="accent5">
                    <a:lumMod val="50000"/>
                  </a:schemeClr>
                </a:solidFill>
              </a:rPr>
              <a:t> Taste and food quality evaluation &amp; customer acceptance studies</a:t>
            </a:r>
          </a:p>
          <a:p>
            <a:pPr marL="0" indent="0">
              <a:spcBef>
                <a:spcPts val="0"/>
              </a:spcBef>
              <a:spcAft>
                <a:spcPts val="1125"/>
              </a:spcAft>
              <a:buNone/>
            </a:pPr>
            <a:r>
              <a:rPr lang="en-US" sz="2300" b="1" dirty="0">
                <a:solidFill>
                  <a:srgbClr val="002060"/>
                </a:solidFill>
              </a:rPr>
              <a:t>Exemption 7:</a:t>
            </a:r>
            <a:r>
              <a:rPr lang="en-US" sz="2300" dirty="0">
                <a:solidFill>
                  <a:schemeClr val="accent5">
                    <a:lumMod val="50000"/>
                  </a:schemeClr>
                </a:solidFill>
              </a:rPr>
              <a:t> Storage and maintenance of </a:t>
            </a:r>
            <a:r>
              <a:rPr lang="en-US" sz="2300" dirty="0">
                <a:solidFill>
                  <a:srgbClr val="C00000"/>
                </a:solidFill>
              </a:rPr>
              <a:t>identifiable</a:t>
            </a:r>
            <a:r>
              <a:rPr lang="en-US" sz="2300" dirty="0">
                <a:solidFill>
                  <a:schemeClr val="accent4">
                    <a:lumMod val="75000"/>
                  </a:schemeClr>
                </a:solidFill>
              </a:rPr>
              <a:t> </a:t>
            </a:r>
            <a:r>
              <a:rPr lang="en-US" sz="2300" dirty="0">
                <a:solidFill>
                  <a:schemeClr val="accent5">
                    <a:lumMod val="50000"/>
                  </a:schemeClr>
                </a:solidFill>
              </a:rPr>
              <a:t>biospecimens or information for unspecified</a:t>
            </a:r>
            <a:r>
              <a:rPr lang="en-US" sz="2300" dirty="0">
                <a:solidFill>
                  <a:schemeClr val="accent4">
                    <a:lumMod val="75000"/>
                  </a:schemeClr>
                </a:solidFill>
              </a:rPr>
              <a:t> </a:t>
            </a:r>
            <a:r>
              <a:rPr lang="en-US" sz="2300" dirty="0">
                <a:solidFill>
                  <a:srgbClr val="C00000"/>
                </a:solidFill>
              </a:rPr>
              <a:t>secondary</a:t>
            </a:r>
            <a:r>
              <a:rPr lang="en-US" sz="2300" dirty="0">
                <a:solidFill>
                  <a:schemeClr val="accent4">
                    <a:lumMod val="75000"/>
                  </a:schemeClr>
                </a:solidFill>
              </a:rPr>
              <a:t> </a:t>
            </a:r>
            <a:r>
              <a:rPr lang="en-US" sz="2300" dirty="0">
                <a:solidFill>
                  <a:schemeClr val="accent5">
                    <a:lumMod val="50000"/>
                  </a:schemeClr>
                </a:solidFill>
              </a:rPr>
              <a:t>research with broad consent</a:t>
            </a:r>
          </a:p>
          <a:p>
            <a:pPr marL="0" indent="0">
              <a:spcBef>
                <a:spcPts val="0"/>
              </a:spcBef>
              <a:spcAft>
                <a:spcPts val="1125"/>
              </a:spcAft>
              <a:buNone/>
            </a:pPr>
            <a:r>
              <a:rPr lang="en-US" sz="2300" b="1" dirty="0">
                <a:solidFill>
                  <a:srgbClr val="002060"/>
                </a:solidFill>
              </a:rPr>
              <a:t>Exemption 8:</a:t>
            </a:r>
            <a:r>
              <a:rPr lang="en-US" sz="2300" dirty="0">
                <a:solidFill>
                  <a:schemeClr val="accent5">
                    <a:lumMod val="50000"/>
                  </a:schemeClr>
                </a:solidFill>
              </a:rPr>
              <a:t> </a:t>
            </a:r>
            <a:r>
              <a:rPr lang="en-US" sz="2300" dirty="0">
                <a:solidFill>
                  <a:srgbClr val="C00000"/>
                </a:solidFill>
              </a:rPr>
              <a:t>Secondary</a:t>
            </a:r>
            <a:r>
              <a:rPr lang="en-US" sz="2300" dirty="0">
                <a:solidFill>
                  <a:schemeClr val="accent4">
                    <a:lumMod val="75000"/>
                  </a:schemeClr>
                </a:solidFill>
              </a:rPr>
              <a:t> </a:t>
            </a:r>
            <a:r>
              <a:rPr lang="en-US" sz="2300" dirty="0">
                <a:solidFill>
                  <a:schemeClr val="accent5">
                    <a:lumMod val="50000"/>
                  </a:schemeClr>
                </a:solidFill>
              </a:rPr>
              <a:t>research use of stored </a:t>
            </a:r>
            <a:r>
              <a:rPr lang="en-US" sz="2300" dirty="0">
                <a:solidFill>
                  <a:srgbClr val="C00000"/>
                </a:solidFill>
              </a:rPr>
              <a:t>identifiable</a:t>
            </a:r>
            <a:r>
              <a:rPr lang="en-US" sz="2300" dirty="0">
                <a:solidFill>
                  <a:schemeClr val="accent4">
                    <a:lumMod val="75000"/>
                  </a:schemeClr>
                </a:solidFill>
              </a:rPr>
              <a:t> </a:t>
            </a:r>
            <a:r>
              <a:rPr lang="en-US" sz="2300" dirty="0">
                <a:solidFill>
                  <a:schemeClr val="accent5">
                    <a:lumMod val="50000"/>
                  </a:schemeClr>
                </a:solidFill>
              </a:rPr>
              <a:t>biospecimens or information with broad consent</a:t>
            </a:r>
            <a:r>
              <a:rPr lang="en-US" dirty="0">
                <a:solidFill>
                  <a:schemeClr val="accent5">
                    <a:lumMod val="50000"/>
                  </a:schemeClr>
                </a:solidFill>
              </a:rPr>
              <a:t>	</a:t>
            </a:r>
            <a:r>
              <a:rPr lang="en-US" sz="1900" dirty="0">
                <a:solidFill>
                  <a:schemeClr val="accent5">
                    <a:lumMod val="50000"/>
                  </a:schemeClr>
                </a:solidFill>
              </a:rPr>
              <a:t>			</a:t>
            </a:r>
            <a:r>
              <a:rPr lang="en-US" sz="1900" dirty="0">
                <a:solidFill>
                  <a:schemeClr val="tx2">
                    <a:lumMod val="40000"/>
                    <a:lumOff val="60000"/>
                  </a:schemeClr>
                </a:solidFill>
              </a:rPr>
              <a:t>			</a:t>
            </a:r>
          </a:p>
          <a:p>
            <a:pPr marL="0" indent="0">
              <a:buNone/>
            </a:pPr>
            <a:endParaRPr lang="en-US" sz="1900" dirty="0">
              <a:solidFill>
                <a:schemeClr val="tx2">
                  <a:lumMod val="40000"/>
                  <a:lumOff val="60000"/>
                </a:schemeClr>
              </a:solidFill>
            </a:endParaRPr>
          </a:p>
        </p:txBody>
      </p:sp>
      <p:sp>
        <p:nvSpPr>
          <p:cNvPr id="2" name="Title 1">
            <a:extLst>
              <a:ext uri="{C183D7F6-B498-43B3-948B-1728B52AA6E4}">
                <adec:decorative xmlns:adec="http://schemas.microsoft.com/office/drawing/2017/decorative" val="1"/>
              </a:ext>
            </a:extLst>
          </p:cNvPr>
          <p:cNvSpPr>
            <a:spLocks noGrp="1"/>
          </p:cNvSpPr>
          <p:nvPr>
            <p:ph type="title"/>
          </p:nvPr>
        </p:nvSpPr>
        <p:spPr>
          <a:xfrm>
            <a:off x="543910" y="158867"/>
            <a:ext cx="10515600" cy="596610"/>
          </a:xfrm>
        </p:spPr>
        <p:txBody>
          <a:bodyPr>
            <a:normAutofit/>
          </a:bodyPr>
          <a:lstStyle/>
          <a:p>
            <a:r>
              <a:rPr lang="en-US" sz="3600" dirty="0">
                <a:solidFill>
                  <a:schemeClr val="tx2"/>
                </a:solidFill>
              </a:rPr>
              <a:t>Exemption Categories</a:t>
            </a:r>
          </a:p>
        </p:txBody>
      </p:sp>
      <p:sp>
        <p:nvSpPr>
          <p:cNvPr id="3" name="TextBox 2">
            <a:extLst>
              <a:ext uri="{C183D7F6-B498-43B3-948B-1728B52AA6E4}">
                <adec:decorative xmlns:adec="http://schemas.microsoft.com/office/drawing/2017/decorative" val="1"/>
              </a:ext>
            </a:extLst>
          </p:cNvPr>
          <p:cNvSpPr txBox="1"/>
          <p:nvPr/>
        </p:nvSpPr>
        <p:spPr>
          <a:xfrm>
            <a:off x="10276115" y="5758957"/>
            <a:ext cx="912429" cy="230832"/>
          </a:xfrm>
          <a:prstGeom prst="rect">
            <a:avLst/>
          </a:prstGeom>
          <a:noFill/>
        </p:spPr>
        <p:txBody>
          <a:bodyPr wrap="none" rtlCol="0">
            <a:spAutoFit/>
          </a:bodyPr>
          <a:lstStyle/>
          <a:p>
            <a:pPr>
              <a:spcAft>
                <a:spcPts val="1125"/>
              </a:spcAft>
            </a:pPr>
            <a:r>
              <a:rPr lang="en-US" sz="900" dirty="0"/>
              <a:t>§46.104(d)(1-8)</a:t>
            </a:r>
          </a:p>
        </p:txBody>
      </p:sp>
      <p:sp>
        <p:nvSpPr>
          <p:cNvPr id="6" name="Slide Number Placeholder 5">
            <a:extLst>
              <a:ext uri="{FF2B5EF4-FFF2-40B4-BE49-F238E27FC236}">
                <a16:creationId xmlns:a16="http://schemas.microsoft.com/office/drawing/2014/main" id="{1C233EDF-9C11-4880-8132-2EBCE7C24403}"/>
              </a:ext>
              <a:ext uri="{C183D7F6-B498-43B3-948B-1728B52AA6E4}">
                <adec:decorative xmlns:adec="http://schemas.microsoft.com/office/drawing/2017/decorative" val="1"/>
              </a:ext>
            </a:extLst>
          </p:cNvPr>
          <p:cNvSpPr>
            <a:spLocks noGrp="1"/>
          </p:cNvSpPr>
          <p:nvPr>
            <p:ph type="sldNum" sz="quarter" idx="12"/>
          </p:nvPr>
        </p:nvSpPr>
        <p:spPr/>
        <p:txBody>
          <a:bodyPr/>
          <a:lstStyle/>
          <a:p>
            <a:fld id="{549D6600-C6B9-CF4F-8A0C-864766A79F48}" type="slidenum">
              <a:rPr lang="en-US" smtClean="0"/>
              <a:t>27</a:t>
            </a:fld>
            <a:endParaRPr lang="en-US" dirty="0"/>
          </a:p>
        </p:txBody>
      </p:sp>
      <p:sp>
        <p:nvSpPr>
          <p:cNvPr id="7" name="Rectangle 6">
            <a:extLst>
              <a:ext uri="{FF2B5EF4-FFF2-40B4-BE49-F238E27FC236}">
                <a16:creationId xmlns:a16="http://schemas.microsoft.com/office/drawing/2014/main" id="{EAF52F5F-EC32-41D4-965D-651169579F79}"/>
              </a:ext>
              <a:ext uri="{C183D7F6-B498-43B3-948B-1728B52AA6E4}">
                <adec:decorative xmlns:adec="http://schemas.microsoft.com/office/drawing/2017/decorative" val="1"/>
              </a:ext>
            </a:extLst>
          </p:cNvPr>
          <p:cNvSpPr/>
          <p:nvPr/>
        </p:nvSpPr>
        <p:spPr>
          <a:xfrm>
            <a:off x="424543" y="2677886"/>
            <a:ext cx="10764001" cy="7370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0000"/>
                </a:solidFill>
              </a:ln>
              <a:noFill/>
            </a:endParaRPr>
          </a:p>
        </p:txBody>
      </p:sp>
    </p:spTree>
    <p:extLst>
      <p:ext uri="{BB962C8B-B14F-4D97-AF65-F5344CB8AC3E}">
        <p14:creationId xmlns:p14="http://schemas.microsoft.com/office/powerpoint/2010/main" val="382748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1525C-918F-473E-B989-C5387401074A}"/>
              </a:ext>
              <a:ext uri="{C183D7F6-B498-43B3-948B-1728B52AA6E4}">
                <adec:decorative xmlns:adec="http://schemas.microsoft.com/office/drawing/2017/decorative" val="1"/>
              </a:ext>
            </a:extLst>
          </p:cNvPr>
          <p:cNvSpPr>
            <a:spLocks noGrp="1"/>
          </p:cNvSpPr>
          <p:nvPr>
            <p:ph type="title"/>
          </p:nvPr>
        </p:nvSpPr>
        <p:spPr>
          <a:xfrm>
            <a:off x="909429" y="895572"/>
            <a:ext cx="11123720" cy="860194"/>
          </a:xfrm>
        </p:spPr>
        <p:txBody>
          <a:bodyPr>
            <a:normAutofit/>
          </a:bodyPr>
          <a:lstStyle/>
          <a:p>
            <a:r>
              <a:rPr lang="en-US" sz="3600" dirty="0"/>
              <a:t>What Is Secondary Research?</a:t>
            </a:r>
          </a:p>
        </p:txBody>
      </p:sp>
      <p:sp>
        <p:nvSpPr>
          <p:cNvPr id="3" name="Content Placeholder 2">
            <a:extLst>
              <a:ext uri="{FF2B5EF4-FFF2-40B4-BE49-F238E27FC236}">
                <a16:creationId xmlns:a16="http://schemas.microsoft.com/office/drawing/2014/main" id="{A0EE7925-73D6-4656-879B-3FB440881BFC}"/>
              </a:ext>
              <a:ext uri="{C183D7F6-B498-43B3-948B-1728B52AA6E4}">
                <adec:decorative xmlns:adec="http://schemas.microsoft.com/office/drawing/2017/decorative" val="1"/>
              </a:ext>
            </a:extLst>
          </p:cNvPr>
          <p:cNvSpPr>
            <a:spLocks noGrp="1"/>
          </p:cNvSpPr>
          <p:nvPr>
            <p:ph idx="1"/>
          </p:nvPr>
        </p:nvSpPr>
        <p:spPr>
          <a:xfrm>
            <a:off x="909428" y="1950721"/>
            <a:ext cx="10444371" cy="4044966"/>
          </a:xfrm>
        </p:spPr>
        <p:txBody>
          <a:bodyPr/>
          <a:lstStyle/>
          <a:p>
            <a:pPr marL="0" indent="0">
              <a:buNone/>
            </a:pPr>
            <a:r>
              <a:rPr lang="en-US" dirty="0"/>
              <a:t>Generally, refers to the research use of private information or biospecimens that have been or will be collected for a purpose other than the original research use. The original purpose of the collection may be for non-research activities, such as blood collected for routine clinical tests, census work, education records, public health, or health care quality assurance activities. In addition, secondary research may refer to the new research use of information or biospecimens originally collected for different research purposes.</a:t>
            </a:r>
          </a:p>
          <a:p>
            <a:pPr marL="0" indent="0">
              <a:buNone/>
            </a:pPr>
            <a:endParaRPr lang="en-US" dirty="0"/>
          </a:p>
          <a:p>
            <a:pPr marL="0" indent="0">
              <a:buNone/>
            </a:pPr>
            <a:r>
              <a:rPr lang="en-US" dirty="0"/>
              <a:t>Secondary research is contrasted with primary research. </a:t>
            </a:r>
          </a:p>
        </p:txBody>
      </p:sp>
      <p:sp>
        <p:nvSpPr>
          <p:cNvPr id="4" name="Slide Number Placeholder 3">
            <a:extLst>
              <a:ext uri="{FF2B5EF4-FFF2-40B4-BE49-F238E27FC236}">
                <a16:creationId xmlns:a16="http://schemas.microsoft.com/office/drawing/2014/main" id="{740FB1D6-69C3-41F8-A816-089F6DA94CB0}"/>
              </a:ext>
              <a:ext uri="{C183D7F6-B498-43B3-948B-1728B52AA6E4}">
                <adec:decorative xmlns:adec="http://schemas.microsoft.com/office/drawing/2017/decorative" val="1"/>
              </a:ext>
            </a:extLst>
          </p:cNvPr>
          <p:cNvSpPr>
            <a:spLocks noGrp="1"/>
          </p:cNvSpPr>
          <p:nvPr>
            <p:ph type="sldNum" sz="quarter" idx="12"/>
          </p:nvPr>
        </p:nvSpPr>
        <p:spPr/>
        <p:txBody>
          <a:bodyPr/>
          <a:lstStyle/>
          <a:p>
            <a:fld id="{D14FC7D3-2611-4FB4-8FF9-9AAD79A0F2EB}" type="slidenum">
              <a:rPr lang="en-US" smtClean="0"/>
              <a:t>28</a:t>
            </a:fld>
            <a:endParaRPr lang="en-US" dirty="0"/>
          </a:p>
        </p:txBody>
      </p:sp>
    </p:spTree>
    <p:extLst>
      <p:ext uri="{BB962C8B-B14F-4D97-AF65-F5344CB8AC3E}">
        <p14:creationId xmlns:p14="http://schemas.microsoft.com/office/powerpoint/2010/main" val="1949738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802640" y="627721"/>
            <a:ext cx="10779760" cy="1112180"/>
          </a:xfrm>
        </p:spPr>
        <p:txBody>
          <a:bodyPr>
            <a:noAutofit/>
          </a:bodyPr>
          <a:lstStyle/>
          <a:p>
            <a:r>
              <a:rPr lang="en-US" sz="3600" dirty="0"/>
              <a:t>Exemption 4</a:t>
            </a:r>
          </a:p>
        </p:txBody>
      </p:sp>
      <p:sp>
        <p:nvSpPr>
          <p:cNvPr id="8" name="Content Placeholder 7">
            <a:extLst>
              <a:ext uri="{C183D7F6-B498-43B3-948B-1728B52AA6E4}">
                <adec:decorative xmlns:adec="http://schemas.microsoft.com/office/drawing/2017/decorative" val="1"/>
              </a:ext>
            </a:extLst>
          </p:cNvPr>
          <p:cNvSpPr>
            <a:spLocks noGrp="1"/>
          </p:cNvSpPr>
          <p:nvPr>
            <p:ph idx="1"/>
          </p:nvPr>
        </p:nvSpPr>
        <p:spPr>
          <a:xfrm>
            <a:off x="802640" y="1965326"/>
            <a:ext cx="10551160" cy="4892674"/>
          </a:xfrm>
        </p:spPr>
        <p:txBody>
          <a:bodyPr>
            <a:normAutofit/>
          </a:bodyPr>
          <a:lstStyle/>
          <a:p>
            <a:pPr marL="0" indent="0">
              <a:buNone/>
            </a:pPr>
            <a:r>
              <a:rPr lang="en-US" dirty="0"/>
              <a:t>Exemption 4 is for </a:t>
            </a:r>
            <a:r>
              <a:rPr lang="en-US" b="1" u="sng" dirty="0"/>
              <a:t>secondary research </a:t>
            </a:r>
            <a:r>
              <a:rPr lang="en-US" b="1" dirty="0"/>
              <a:t>uses of identifiable private information or identifiable biospecimens</a:t>
            </a:r>
          </a:p>
          <a:p>
            <a:pPr marL="0" indent="0">
              <a:buNone/>
            </a:pPr>
            <a:endParaRPr lang="en-US" b="1" dirty="0"/>
          </a:p>
          <a:p>
            <a:r>
              <a:rPr lang="en-US" dirty="0">
                <a:solidFill>
                  <a:schemeClr val="tx2"/>
                </a:solidFill>
              </a:rPr>
              <a:t>Secondary research uses information or specimens collected for a different purpose other than the current research</a:t>
            </a:r>
          </a:p>
          <a:p>
            <a:endParaRPr lang="en-US" dirty="0">
              <a:solidFill>
                <a:schemeClr val="tx2"/>
              </a:solidFill>
            </a:endParaRPr>
          </a:p>
          <a:p>
            <a:r>
              <a:rPr lang="en-US" dirty="0">
                <a:solidFill>
                  <a:schemeClr val="tx2"/>
                </a:solidFill>
              </a:rPr>
              <a:t>Identifiable indicates that the identity of the subject is or may readily be ascertained by the investigator or associated with the information or biospecimens</a:t>
            </a:r>
          </a:p>
          <a:p>
            <a:pPr marL="0" indent="0">
              <a:buNone/>
            </a:pPr>
            <a:endParaRPr lang="en-US" b="1" dirty="0"/>
          </a:p>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294967295"/>
          </p:nvPr>
        </p:nvSpPr>
        <p:spPr/>
        <p:txBody>
          <a:bodyPr/>
          <a:lstStyle/>
          <a:p>
            <a:fld id="{1281BBC1-A3A3-4F24-940C-2A5FA28740EF}" type="slidenum">
              <a:rPr lang="en-US" altLang="en-US" smtClean="0">
                <a:solidFill>
                  <a:prstClr val="black"/>
                </a:solidFill>
              </a:rPr>
              <a:t>29</a:t>
            </a:fld>
            <a:endParaRPr lang="en-US" altLang="en-US" dirty="0">
              <a:solidFill>
                <a:prstClr val="black"/>
              </a:solidFill>
            </a:endParaRPr>
          </a:p>
        </p:txBody>
      </p:sp>
      <p:sp>
        <p:nvSpPr>
          <p:cNvPr id="5" name="Rectangle 4">
            <a:extLst>
              <a:ext uri="{FF2B5EF4-FFF2-40B4-BE49-F238E27FC236}">
                <a16:creationId xmlns:a16="http://schemas.microsoft.com/office/drawing/2014/main" id="{FE3702FF-E2AB-4F1F-9ECF-8E536BDD5087}"/>
              </a:ext>
              <a:ext uri="{C183D7F6-B498-43B3-948B-1728B52AA6E4}">
                <adec:decorative xmlns:adec="http://schemas.microsoft.com/office/drawing/2017/decorative" val="1"/>
              </a:ext>
            </a:extLst>
          </p:cNvPr>
          <p:cNvSpPr/>
          <p:nvPr/>
        </p:nvSpPr>
        <p:spPr>
          <a:xfrm>
            <a:off x="9526730" y="5735807"/>
            <a:ext cx="1417376" cy="338554"/>
          </a:xfrm>
          <a:prstGeom prst="rect">
            <a:avLst/>
          </a:prstGeom>
        </p:spPr>
        <p:txBody>
          <a:bodyPr wrap="none">
            <a:spAutoFit/>
          </a:bodyPr>
          <a:lstStyle/>
          <a:p>
            <a:pPr algn="r">
              <a:buClr>
                <a:schemeClr val="bg2">
                  <a:lumMod val="75000"/>
                </a:schemeClr>
              </a:buClr>
            </a:pPr>
            <a:r>
              <a:rPr lang="en-US" sz="1600" dirty="0">
                <a:solidFill>
                  <a:schemeClr val="accent5">
                    <a:lumMod val="50000"/>
                  </a:schemeClr>
                </a:solidFill>
                <a:latin typeface="Arial" panose="020B0604020202020204" pitchFamily="34" charset="0"/>
                <a:ea typeface="Calibri"/>
                <a:cs typeface="Arial" panose="020B0604020202020204" pitchFamily="34" charset="0"/>
                <a:sym typeface="Calibri"/>
              </a:rPr>
              <a:t>§46.104(d)(4)</a:t>
            </a:r>
          </a:p>
        </p:txBody>
      </p:sp>
    </p:spTree>
    <p:extLst>
      <p:ext uri="{BB962C8B-B14F-4D97-AF65-F5344CB8AC3E}">
        <p14:creationId xmlns:p14="http://schemas.microsoft.com/office/powerpoint/2010/main" val="220223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341D-F355-4BD5-AE25-ABC6BA029C8B}"/>
              </a:ext>
              <a:ext uri="{C183D7F6-B498-43B3-948B-1728B52AA6E4}">
                <adec:decorative xmlns:adec="http://schemas.microsoft.com/office/drawing/2017/decorative" val="1"/>
              </a:ext>
            </a:extLst>
          </p:cNvPr>
          <p:cNvSpPr>
            <a:spLocks noGrp="1"/>
          </p:cNvSpPr>
          <p:nvPr>
            <p:ph type="title"/>
          </p:nvPr>
        </p:nvSpPr>
        <p:spPr>
          <a:xfrm>
            <a:off x="835180" y="1205234"/>
            <a:ext cx="11052699" cy="596610"/>
          </a:xfrm>
        </p:spPr>
        <p:txBody>
          <a:bodyPr>
            <a:normAutofit/>
          </a:bodyPr>
          <a:lstStyle/>
          <a:p>
            <a:r>
              <a:rPr lang="en-US" sz="3600" dirty="0"/>
              <a:t>Learning Objectives </a:t>
            </a:r>
          </a:p>
        </p:txBody>
      </p:sp>
      <p:sp>
        <p:nvSpPr>
          <p:cNvPr id="3" name="Content Placeholder 2">
            <a:extLst>
              <a:ext uri="{FF2B5EF4-FFF2-40B4-BE49-F238E27FC236}">
                <a16:creationId xmlns:a16="http://schemas.microsoft.com/office/drawing/2014/main" id="{E4F1D2B9-C378-4D91-B819-2C4B06CBA109}"/>
              </a:ext>
              <a:ext uri="{C183D7F6-B498-43B3-948B-1728B52AA6E4}">
                <adec:decorative xmlns:adec="http://schemas.microsoft.com/office/drawing/2017/decorative" val="1"/>
              </a:ext>
            </a:extLst>
          </p:cNvPr>
          <p:cNvSpPr>
            <a:spLocks noGrp="1"/>
          </p:cNvSpPr>
          <p:nvPr>
            <p:ph idx="1"/>
          </p:nvPr>
        </p:nvSpPr>
        <p:spPr>
          <a:xfrm>
            <a:off x="959556" y="1941689"/>
            <a:ext cx="10394244" cy="3976511"/>
          </a:xfrm>
        </p:spPr>
        <p:txBody>
          <a:bodyPr>
            <a:normAutofit/>
          </a:bodyPr>
          <a:lstStyle/>
          <a:p>
            <a:pPr lvl="0"/>
            <a:r>
              <a:rPr lang="en-US" sz="2800" dirty="0"/>
              <a:t>Outline the regulatory definitions for “research” and “human subject”</a:t>
            </a:r>
            <a:br>
              <a:rPr lang="en-US" sz="2800" dirty="0"/>
            </a:br>
            <a:endParaRPr lang="en-US" sz="2800" dirty="0"/>
          </a:p>
          <a:p>
            <a:pPr lvl="0"/>
            <a:r>
              <a:rPr lang="en-US" sz="2800" dirty="0"/>
              <a:t>Explain what makes a study “human subjects research” under the Common Rule regulatory requirements</a:t>
            </a:r>
            <a:br>
              <a:rPr lang="en-US" sz="2800" dirty="0"/>
            </a:br>
            <a:endParaRPr lang="en-US" sz="2800" dirty="0"/>
          </a:p>
          <a:p>
            <a:pPr lvl="0"/>
            <a:r>
              <a:rPr lang="en-US" sz="2800" dirty="0"/>
              <a:t>Review the conditions for exemption of some human subjects research from the Common Rule regulatory requirements and highlight the flexibilities that exemption offers</a:t>
            </a:r>
          </a:p>
        </p:txBody>
      </p:sp>
      <p:sp>
        <p:nvSpPr>
          <p:cNvPr id="4" name="Slide Number Placeholder 3">
            <a:extLst>
              <a:ext uri="{FF2B5EF4-FFF2-40B4-BE49-F238E27FC236}">
                <a16:creationId xmlns:a16="http://schemas.microsoft.com/office/drawing/2014/main" id="{7569562E-98B3-4E3E-AF57-6272BBBEF15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9059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802640" y="627721"/>
            <a:ext cx="10779760" cy="1112180"/>
          </a:xfrm>
        </p:spPr>
        <p:txBody>
          <a:bodyPr>
            <a:noAutofit/>
          </a:bodyPr>
          <a:lstStyle/>
          <a:p>
            <a:r>
              <a:rPr lang="en-US" sz="3600" dirty="0"/>
              <a:t>Exemption 4 (CONT.)</a:t>
            </a:r>
          </a:p>
        </p:txBody>
      </p:sp>
      <p:sp>
        <p:nvSpPr>
          <p:cNvPr id="8" name="Content Placeholder 7">
            <a:extLst>
              <a:ext uri="{C183D7F6-B498-43B3-948B-1728B52AA6E4}">
                <adec:decorative xmlns:adec="http://schemas.microsoft.com/office/drawing/2017/decorative" val="1"/>
              </a:ext>
            </a:extLst>
          </p:cNvPr>
          <p:cNvSpPr>
            <a:spLocks noGrp="1"/>
          </p:cNvSpPr>
          <p:nvPr>
            <p:ph idx="1"/>
          </p:nvPr>
        </p:nvSpPr>
        <p:spPr>
          <a:xfrm>
            <a:off x="838200" y="1965326"/>
            <a:ext cx="10551160" cy="4892674"/>
          </a:xfrm>
        </p:spPr>
        <p:txBody>
          <a:bodyPr>
            <a:normAutofit/>
          </a:bodyPr>
          <a:lstStyle/>
          <a:p>
            <a:pPr marL="0" indent="0">
              <a:buNone/>
            </a:pPr>
            <a:r>
              <a:rPr lang="en-US" dirty="0"/>
              <a:t>Secondary research uses of </a:t>
            </a:r>
            <a:r>
              <a:rPr lang="en-US" b="1" dirty="0"/>
              <a:t>identifiable private information or identifiable biospecimens</a:t>
            </a:r>
            <a:r>
              <a:rPr lang="en-US" dirty="0"/>
              <a:t>, if at least one of the following criteria is met:</a:t>
            </a:r>
          </a:p>
          <a:p>
            <a:pPr marL="0" indent="0">
              <a:buNone/>
            </a:pPr>
            <a:endParaRPr lang="en-US" dirty="0"/>
          </a:p>
          <a:p>
            <a:pPr marL="0" indent="0">
              <a:buNone/>
            </a:pPr>
            <a:r>
              <a:rPr lang="en-US" dirty="0">
                <a:solidFill>
                  <a:schemeClr val="tx2"/>
                </a:solidFill>
              </a:rPr>
              <a:t>i. The identifiable private information or identifiable biospecimens are publicly available, </a:t>
            </a:r>
            <a:r>
              <a:rPr lang="en-US" b="1" dirty="0">
                <a:solidFill>
                  <a:schemeClr val="tx2"/>
                </a:solidFill>
              </a:rPr>
              <a:t>or</a:t>
            </a:r>
            <a:br>
              <a:rPr lang="en-US" b="1" dirty="0">
                <a:solidFill>
                  <a:schemeClr val="tx2"/>
                </a:solidFill>
              </a:rPr>
            </a:br>
            <a:endParaRPr lang="en-US" b="1" dirty="0">
              <a:solidFill>
                <a:schemeClr val="tx2"/>
              </a:solidFill>
            </a:endParaRPr>
          </a:p>
          <a:p>
            <a:pPr marL="0" indent="0">
              <a:buNone/>
            </a:pPr>
            <a:r>
              <a:rPr lang="en-US" dirty="0">
                <a:solidFill>
                  <a:schemeClr val="tx2"/>
                </a:solidFill>
              </a:rPr>
              <a:t>ii. Information, is recorded by the investigator in such a manner that the identity of the human subjects cannot readily be ascertained 	directly or through identifiers linked to the subjects, the investigator does not contact the subjects, </a:t>
            </a:r>
            <a:r>
              <a:rPr lang="en-US" b="1" dirty="0">
                <a:solidFill>
                  <a:schemeClr val="tx2"/>
                </a:solidFill>
              </a:rPr>
              <a:t>AND </a:t>
            </a:r>
            <a:r>
              <a:rPr lang="en-US" dirty="0">
                <a:solidFill>
                  <a:schemeClr val="tx2"/>
                </a:solidFill>
              </a:rPr>
              <a:t>the investigator will not re-identify subjects</a:t>
            </a:r>
            <a:endParaRPr lang="en-US" b="1" dirty="0">
              <a:solidFill>
                <a:schemeClr val="tx2"/>
              </a:solidFill>
            </a:endParaRPr>
          </a:p>
          <a:p>
            <a:pPr marL="0" indent="0">
              <a:buNone/>
            </a:pPr>
            <a:endParaRPr lang="en-US" b="1" dirty="0"/>
          </a:p>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294967295"/>
          </p:nvPr>
        </p:nvSpPr>
        <p:spPr/>
        <p:txBody>
          <a:bodyPr/>
          <a:lstStyle/>
          <a:p>
            <a:fld id="{1281BBC1-A3A3-4F24-940C-2A5FA28740EF}" type="slidenum">
              <a:rPr lang="en-US" altLang="en-US" smtClean="0">
                <a:solidFill>
                  <a:prstClr val="black"/>
                </a:solidFill>
              </a:rPr>
              <a:t>30</a:t>
            </a:fld>
            <a:endParaRPr lang="en-US" altLang="en-US" dirty="0">
              <a:solidFill>
                <a:prstClr val="black"/>
              </a:solidFill>
            </a:endParaRPr>
          </a:p>
        </p:txBody>
      </p:sp>
      <p:sp>
        <p:nvSpPr>
          <p:cNvPr id="5" name="Rectangle 4">
            <a:extLst>
              <a:ext uri="{FF2B5EF4-FFF2-40B4-BE49-F238E27FC236}">
                <a16:creationId xmlns:a16="http://schemas.microsoft.com/office/drawing/2014/main" id="{FE3702FF-E2AB-4F1F-9ECF-8E536BDD5087}"/>
              </a:ext>
              <a:ext uri="{C183D7F6-B498-43B3-948B-1728B52AA6E4}">
                <adec:decorative xmlns:adec="http://schemas.microsoft.com/office/drawing/2017/decorative" val="1"/>
              </a:ext>
            </a:extLst>
          </p:cNvPr>
          <p:cNvSpPr/>
          <p:nvPr/>
        </p:nvSpPr>
        <p:spPr>
          <a:xfrm>
            <a:off x="9815648" y="5881271"/>
            <a:ext cx="1417376" cy="338554"/>
          </a:xfrm>
          <a:prstGeom prst="rect">
            <a:avLst/>
          </a:prstGeom>
        </p:spPr>
        <p:txBody>
          <a:bodyPr wrap="none">
            <a:spAutoFit/>
          </a:bodyPr>
          <a:lstStyle/>
          <a:p>
            <a:pPr algn="r">
              <a:buClr>
                <a:schemeClr val="bg2">
                  <a:lumMod val="75000"/>
                </a:schemeClr>
              </a:buClr>
            </a:pPr>
            <a:r>
              <a:rPr lang="en-US" sz="1600" dirty="0">
                <a:solidFill>
                  <a:schemeClr val="accent5">
                    <a:lumMod val="50000"/>
                  </a:schemeClr>
                </a:solidFill>
                <a:latin typeface="Arial" panose="020B0604020202020204" pitchFamily="34" charset="0"/>
                <a:ea typeface="Calibri"/>
                <a:cs typeface="Arial" panose="020B0604020202020204" pitchFamily="34" charset="0"/>
                <a:sym typeface="Calibri"/>
              </a:rPr>
              <a:t>§46.104(d)(4)</a:t>
            </a:r>
          </a:p>
        </p:txBody>
      </p:sp>
    </p:spTree>
    <p:extLst>
      <p:ext uri="{BB962C8B-B14F-4D97-AF65-F5344CB8AC3E}">
        <p14:creationId xmlns:p14="http://schemas.microsoft.com/office/powerpoint/2010/main" val="116248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C183D7F6-B498-43B3-948B-1728B52AA6E4}">
                <adec:decorative xmlns:adec="http://schemas.microsoft.com/office/drawing/2017/decorative" val="1"/>
              </a:ext>
            </a:extLst>
          </p:cNvPr>
          <p:cNvSpPr>
            <a:spLocks noGrp="1"/>
          </p:cNvSpPr>
          <p:nvPr>
            <p:ph type="title"/>
          </p:nvPr>
        </p:nvSpPr>
        <p:spPr>
          <a:xfrm>
            <a:off x="802640" y="627721"/>
            <a:ext cx="10779760" cy="1112180"/>
          </a:xfrm>
        </p:spPr>
        <p:txBody>
          <a:bodyPr>
            <a:noAutofit/>
          </a:bodyPr>
          <a:lstStyle/>
          <a:p>
            <a:r>
              <a:rPr lang="en-US" sz="3600" dirty="0"/>
              <a:t>Exemption 4 (CONT. 2)</a:t>
            </a:r>
          </a:p>
        </p:txBody>
      </p:sp>
      <p:sp>
        <p:nvSpPr>
          <p:cNvPr id="8" name="Content Placeholder 7">
            <a:extLst>
              <a:ext uri="{C183D7F6-B498-43B3-948B-1728B52AA6E4}">
                <adec:decorative xmlns:adec="http://schemas.microsoft.com/office/drawing/2017/decorative" val="1"/>
              </a:ext>
            </a:extLst>
          </p:cNvPr>
          <p:cNvSpPr>
            <a:spLocks noGrp="1"/>
          </p:cNvSpPr>
          <p:nvPr>
            <p:ph idx="1"/>
          </p:nvPr>
        </p:nvSpPr>
        <p:spPr>
          <a:xfrm>
            <a:off x="838200" y="1965326"/>
            <a:ext cx="10551160" cy="4892674"/>
          </a:xfrm>
        </p:spPr>
        <p:txBody>
          <a:bodyPr>
            <a:normAutofit/>
          </a:bodyPr>
          <a:lstStyle/>
          <a:p>
            <a:pPr marL="0" indent="0">
              <a:buNone/>
            </a:pPr>
            <a:r>
              <a:rPr lang="en-US" sz="2100" dirty="0">
                <a:solidFill>
                  <a:srgbClr val="000099"/>
                </a:solidFill>
              </a:rPr>
              <a:t>iii. </a:t>
            </a:r>
            <a:r>
              <a:rPr lang="en-US" dirty="0">
                <a:solidFill>
                  <a:srgbClr val="000099"/>
                </a:solidFill>
              </a:rPr>
              <a:t>Researcher’s use of identifiable health information is when HIPAA applies for purposes of "health care operations" or "research" or for "public health activities and purposes“,(</a:t>
            </a:r>
            <a:r>
              <a:rPr lang="en-US" b="1" dirty="0">
                <a:solidFill>
                  <a:srgbClr val="000099"/>
                </a:solidFill>
              </a:rPr>
              <a:t>ONLY for </a:t>
            </a:r>
            <a:r>
              <a:rPr lang="en-US" b="1" dirty="0">
                <a:solidFill>
                  <a:srgbClr val="008100"/>
                </a:solidFill>
              </a:rPr>
              <a:t>INFORMATION,</a:t>
            </a:r>
            <a:r>
              <a:rPr lang="en-US" b="1" dirty="0">
                <a:solidFill>
                  <a:srgbClr val="FF0000"/>
                </a:solidFill>
              </a:rPr>
              <a:t>NOT BIOSPECIMENS</a:t>
            </a:r>
            <a:r>
              <a:rPr lang="en-US" dirty="0">
                <a:solidFill>
                  <a:srgbClr val="000099"/>
                </a:solidFill>
              </a:rPr>
              <a:t>), </a:t>
            </a:r>
            <a:r>
              <a:rPr lang="en-US" b="1" dirty="0">
                <a:solidFill>
                  <a:srgbClr val="000099"/>
                </a:solidFill>
              </a:rPr>
              <a:t>or</a:t>
            </a:r>
          </a:p>
          <a:p>
            <a:endParaRPr lang="en-US" dirty="0">
              <a:solidFill>
                <a:srgbClr val="000099"/>
              </a:solidFill>
            </a:endParaRPr>
          </a:p>
          <a:p>
            <a:pPr marL="0" indent="0">
              <a:buNone/>
            </a:pPr>
            <a:r>
              <a:rPr lang="en-US" sz="2100" dirty="0">
                <a:solidFill>
                  <a:srgbClr val="000099"/>
                </a:solidFill>
              </a:rPr>
              <a:t>iv. </a:t>
            </a:r>
            <a:r>
              <a:rPr lang="en-US" dirty="0">
                <a:solidFill>
                  <a:srgbClr val="000099"/>
                </a:solidFill>
              </a:rPr>
              <a:t>Research is conducted by, or on behalf of, a federal department or agency using government-generated or government-collected information obtained for non-research activities and federal privacy regulations will apply</a:t>
            </a:r>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4294967295"/>
          </p:nvPr>
        </p:nvSpPr>
        <p:spPr/>
        <p:txBody>
          <a:bodyPr/>
          <a:lstStyle/>
          <a:p>
            <a:fld id="{1281BBC1-A3A3-4F24-940C-2A5FA28740EF}" type="slidenum">
              <a:rPr lang="en-US" altLang="en-US" smtClean="0">
                <a:solidFill>
                  <a:prstClr val="black"/>
                </a:solidFill>
              </a:rPr>
              <a:t>31</a:t>
            </a:fld>
            <a:endParaRPr lang="en-US" altLang="en-US" dirty="0">
              <a:solidFill>
                <a:prstClr val="black"/>
              </a:solidFill>
            </a:endParaRPr>
          </a:p>
        </p:txBody>
      </p:sp>
      <p:sp>
        <p:nvSpPr>
          <p:cNvPr id="5" name="Rectangle 4">
            <a:extLst>
              <a:ext uri="{FF2B5EF4-FFF2-40B4-BE49-F238E27FC236}">
                <a16:creationId xmlns:a16="http://schemas.microsoft.com/office/drawing/2014/main" id="{FE3702FF-E2AB-4F1F-9ECF-8E536BDD5087}"/>
              </a:ext>
              <a:ext uri="{C183D7F6-B498-43B3-948B-1728B52AA6E4}">
                <adec:decorative xmlns:adec="http://schemas.microsoft.com/office/drawing/2017/decorative" val="1"/>
              </a:ext>
            </a:extLst>
          </p:cNvPr>
          <p:cNvSpPr/>
          <p:nvPr/>
        </p:nvSpPr>
        <p:spPr>
          <a:xfrm>
            <a:off x="9936424" y="5881271"/>
            <a:ext cx="1417376" cy="338554"/>
          </a:xfrm>
          <a:prstGeom prst="rect">
            <a:avLst/>
          </a:prstGeom>
        </p:spPr>
        <p:txBody>
          <a:bodyPr wrap="none">
            <a:spAutoFit/>
          </a:bodyPr>
          <a:lstStyle/>
          <a:p>
            <a:pPr algn="r">
              <a:buClr>
                <a:schemeClr val="bg2">
                  <a:lumMod val="75000"/>
                </a:schemeClr>
              </a:buClr>
            </a:pPr>
            <a:r>
              <a:rPr lang="en-US" sz="1600" dirty="0">
                <a:solidFill>
                  <a:schemeClr val="accent5">
                    <a:lumMod val="50000"/>
                  </a:schemeClr>
                </a:solidFill>
                <a:latin typeface="Arial" panose="020B0604020202020204" pitchFamily="34" charset="0"/>
                <a:ea typeface="Calibri"/>
                <a:cs typeface="Arial" panose="020B0604020202020204" pitchFamily="34" charset="0"/>
                <a:sym typeface="Calibri"/>
              </a:rPr>
              <a:t>§46.104(d)(4)</a:t>
            </a:r>
          </a:p>
        </p:txBody>
      </p:sp>
    </p:spTree>
    <p:extLst>
      <p:ext uri="{BB962C8B-B14F-4D97-AF65-F5344CB8AC3E}">
        <p14:creationId xmlns:p14="http://schemas.microsoft.com/office/powerpoint/2010/main" val="174010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70009"/>
            <a:ext cx="10782300" cy="830997"/>
          </a:xfrm>
        </p:spPr>
        <p:txBody>
          <a:bodyPr>
            <a:normAutofit fontScale="90000"/>
          </a:bodyPr>
          <a:lstStyle/>
          <a:p>
            <a:r>
              <a:rPr lang="en-US" altLang="en-US" sz="4000" b="1" dirty="0">
                <a:cs typeface="Tahoma" pitchFamily="34" charset="0"/>
              </a:rPr>
              <a:t>1. Is This </a:t>
            </a:r>
            <a:r>
              <a:rPr lang="en-US" altLang="en-US" sz="4000" dirty="0">
                <a:cs typeface="Tahoma" pitchFamily="34" charset="0"/>
              </a:rPr>
              <a:t>HSR Eligible For Exemption Under Category 4(i)</a:t>
            </a:r>
            <a:r>
              <a:rPr lang="en-US" altLang="en-US" sz="4000" b="1" dirty="0">
                <a:cs typeface="Tahoma" pitchFamily="34" charset="0"/>
              </a:rPr>
              <a:t>?</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geneticist identifies a website that sells strands of hair from famous living individuals, such as Halle Barry, Antonio Banderas, Claire Danes, Daniel Craig, and many others. The geneticist, whose research aims to answer if there is a genetic component to artistic talent, purchases as many hair samples as his budget will allow in order to conduct genetic testing on these biospecimens.</a:t>
            </a:r>
          </a:p>
          <a:p>
            <a:pPr marL="0" indent="0">
              <a:buNone/>
            </a:pP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
        <p:nvSpPr>
          <p:cNvPr id="8" name="Rectangle 7">
            <a:extLst>
              <a:ext uri="{FF2B5EF4-FFF2-40B4-BE49-F238E27FC236}">
                <a16:creationId xmlns:a16="http://schemas.microsoft.com/office/drawing/2014/main" id="{64659A9D-FD8F-4961-A3BB-A9E4D8AAAA73}"/>
              </a:ext>
              <a:ext uri="{C183D7F6-B498-43B3-948B-1728B52AA6E4}">
                <adec:decorative xmlns:adec="http://schemas.microsoft.com/office/drawing/2017/decorative" val="1"/>
              </a:ext>
            </a:extLst>
          </p:cNvPr>
          <p:cNvSpPr/>
          <p:nvPr/>
        </p:nvSpPr>
        <p:spPr>
          <a:xfrm>
            <a:off x="838200" y="4088831"/>
            <a:ext cx="9829800" cy="830997"/>
          </a:xfrm>
          <a:prstGeom prst="rect">
            <a:avLst/>
          </a:prstGeom>
        </p:spPr>
        <p:txBody>
          <a:bodyPr wrap="square">
            <a:spAutoFit/>
          </a:bodyPr>
          <a:lstStyle/>
          <a:p>
            <a:r>
              <a:rPr lang="en-US" altLang="en-US" sz="2400" b="1" dirty="0">
                <a:solidFill>
                  <a:schemeClr val="accent6">
                    <a:lumMod val="75000"/>
                  </a:schemeClr>
                </a:solidFill>
                <a:latin typeface="Arial" panose="020B0604020202020204" pitchFamily="34" charset="0"/>
                <a:cs typeface="Arial" panose="020B0604020202020204" pitchFamily="34" charset="0"/>
              </a:rPr>
              <a:t>Is this HSR eligible for exemption under category 4(i)? Probably, yes</a:t>
            </a:r>
          </a:p>
        </p:txBody>
      </p:sp>
    </p:spTree>
    <p:custDataLst>
      <p:tags r:id="rId1"/>
    </p:custDataLst>
    <p:extLst>
      <p:ext uri="{BB962C8B-B14F-4D97-AF65-F5344CB8AC3E}">
        <p14:creationId xmlns:p14="http://schemas.microsoft.com/office/powerpoint/2010/main" val="418711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74337"/>
            <a:ext cx="11123720" cy="860194"/>
          </a:xfrm>
        </p:spPr>
        <p:txBody>
          <a:bodyPr>
            <a:normAutofit fontScale="90000"/>
          </a:bodyPr>
          <a:lstStyle/>
          <a:p>
            <a:r>
              <a:rPr lang="en-US" altLang="en-US" sz="4000" b="1" dirty="0">
                <a:cs typeface="Tahoma" pitchFamily="34" charset="0"/>
              </a:rPr>
              <a:t>2. Is This </a:t>
            </a:r>
            <a:r>
              <a:rPr lang="en-US" altLang="en-US" sz="4000" dirty="0">
                <a:cs typeface="Tahoma" pitchFamily="34" charset="0"/>
              </a:rPr>
              <a:t>HSR Eligible For Exemption Under Category 4(ii)</a:t>
            </a:r>
            <a:r>
              <a:rPr lang="en-US" altLang="en-US" sz="4000" b="1" dirty="0">
                <a:cs typeface="Tahoma" pitchFamily="34" charset="0"/>
              </a:rPr>
              <a:t>?</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researcher wants to conduct secondary analysis of identifiable medical information about living individuals collected for research purposes under a different study. </a:t>
            </a:r>
          </a:p>
          <a:p>
            <a:pPr marL="0" indent="0">
              <a:buNone/>
            </a:pP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
        <p:nvSpPr>
          <p:cNvPr id="8" name="Rectangle 7">
            <a:extLst>
              <a:ext uri="{FF2B5EF4-FFF2-40B4-BE49-F238E27FC236}">
                <a16:creationId xmlns:a16="http://schemas.microsoft.com/office/drawing/2014/main" id="{FD1856FA-6DAA-44D1-A264-B21805B18A2F}"/>
              </a:ext>
              <a:ext uri="{C183D7F6-B498-43B3-948B-1728B52AA6E4}">
                <adec:decorative xmlns:adec="http://schemas.microsoft.com/office/drawing/2017/decorative" val="1"/>
              </a:ext>
            </a:extLst>
          </p:cNvPr>
          <p:cNvSpPr/>
          <p:nvPr/>
        </p:nvSpPr>
        <p:spPr>
          <a:xfrm>
            <a:off x="838200" y="3077766"/>
            <a:ext cx="9829800" cy="461665"/>
          </a:xfrm>
          <a:prstGeom prst="rect">
            <a:avLst/>
          </a:prstGeom>
        </p:spPr>
        <p:txBody>
          <a:bodyPr wrap="square">
            <a:spAutoFit/>
          </a:bodyPr>
          <a:lstStyle/>
          <a:p>
            <a:r>
              <a:rPr lang="en-US" altLang="en-US" sz="2400" b="1" dirty="0">
                <a:solidFill>
                  <a:schemeClr val="accent6">
                    <a:lumMod val="75000"/>
                  </a:schemeClr>
                </a:solidFill>
                <a:latin typeface="Arial" panose="020B0604020202020204" pitchFamily="34" charset="0"/>
                <a:cs typeface="Arial" panose="020B0604020202020204" pitchFamily="34" charset="0"/>
              </a:rPr>
              <a:t>Is this HSR eligible for exemption under category 4(ii)? </a:t>
            </a:r>
            <a:r>
              <a:rPr lang="en-US" altLang="en-US" sz="2400" b="1" dirty="0">
                <a:solidFill>
                  <a:schemeClr val="bg2">
                    <a:lumMod val="50000"/>
                  </a:schemeClr>
                </a:solidFill>
                <a:latin typeface="Arial" panose="020B0604020202020204" pitchFamily="34" charset="0"/>
                <a:cs typeface="Arial" panose="020B0604020202020204" pitchFamily="34" charset="0"/>
              </a:rPr>
              <a:t>It depends</a:t>
            </a:r>
          </a:p>
        </p:txBody>
      </p:sp>
    </p:spTree>
    <p:custDataLst>
      <p:tags r:id="rId1"/>
    </p:custDataLst>
    <p:extLst>
      <p:ext uri="{BB962C8B-B14F-4D97-AF65-F5344CB8AC3E}">
        <p14:creationId xmlns:p14="http://schemas.microsoft.com/office/powerpoint/2010/main" val="11782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74337"/>
            <a:ext cx="11123720" cy="860194"/>
          </a:xfrm>
        </p:spPr>
        <p:txBody>
          <a:bodyPr>
            <a:normAutofit fontScale="90000"/>
          </a:bodyPr>
          <a:lstStyle/>
          <a:p>
            <a:r>
              <a:rPr lang="en-US" altLang="en-US" sz="4000" b="1" dirty="0">
                <a:cs typeface="Tahoma" pitchFamily="34" charset="0"/>
              </a:rPr>
              <a:t>3. Is This </a:t>
            </a:r>
            <a:r>
              <a:rPr lang="en-US" altLang="en-US" sz="4000" dirty="0">
                <a:cs typeface="Tahoma" pitchFamily="34" charset="0"/>
              </a:rPr>
              <a:t>HSR Eligible For Exemption Under Category 4(</a:t>
            </a:r>
            <a:r>
              <a:rPr lang="en-US" altLang="en-US" sz="4000" dirty="0">
                <a:solidFill>
                  <a:srgbClr val="FF0000"/>
                </a:solidFill>
                <a:cs typeface="Tahoma" pitchFamily="34" charset="0"/>
              </a:rPr>
              <a:t>iii</a:t>
            </a:r>
            <a:r>
              <a:rPr lang="en-US" altLang="en-US" sz="4000" dirty="0">
                <a:cs typeface="Tahoma" pitchFamily="34" charset="0"/>
              </a:rPr>
              <a:t>)</a:t>
            </a:r>
            <a:r>
              <a:rPr lang="en-US" altLang="en-US" sz="4000" b="1" dirty="0">
                <a:cs typeface="Tahoma" pitchFamily="34" charset="0"/>
              </a:rPr>
              <a:t>?</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515600" cy="4133636"/>
          </a:xfrm>
        </p:spPr>
        <p:txBody>
          <a:bodyPr/>
          <a:lstStyle/>
          <a:p>
            <a:pPr marL="0" indent="0">
              <a:buNone/>
            </a:pPr>
            <a:r>
              <a:rPr lang="en-US" dirty="0"/>
              <a:t>A researcher </a:t>
            </a:r>
            <a:r>
              <a:rPr lang="en-US" dirty="0">
                <a:solidFill>
                  <a:srgbClr val="FF0000"/>
                </a:solidFill>
              </a:rPr>
              <a:t>at a HIPAA-covered entity </a:t>
            </a:r>
            <a:r>
              <a:rPr lang="en-US" dirty="0"/>
              <a:t>wants to conduct secondary analysis of identifiable medical information about living individuals collected for research purposes under a different study </a:t>
            </a:r>
            <a:r>
              <a:rPr lang="en-US" dirty="0">
                <a:solidFill>
                  <a:srgbClr val="FF0000"/>
                </a:solidFill>
              </a:rPr>
              <a:t>at his institution</a:t>
            </a:r>
            <a:r>
              <a:rPr lang="en-US" dirty="0"/>
              <a:t>. </a:t>
            </a:r>
          </a:p>
          <a:p>
            <a:pPr marL="0" indent="0">
              <a:buNone/>
            </a:pP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23</a:t>
            </a:r>
          </a:p>
        </p:txBody>
      </p:sp>
      <p:sp>
        <p:nvSpPr>
          <p:cNvPr id="8" name="Rectangle 7">
            <a:extLst>
              <a:ext uri="{FF2B5EF4-FFF2-40B4-BE49-F238E27FC236}">
                <a16:creationId xmlns:a16="http://schemas.microsoft.com/office/drawing/2014/main" id="{FD1856FA-6DAA-44D1-A264-B21805B18A2F}"/>
              </a:ext>
              <a:ext uri="{C183D7F6-B498-43B3-948B-1728B52AA6E4}">
                <adec:decorative xmlns:adec="http://schemas.microsoft.com/office/drawing/2017/decorative" val="1"/>
              </a:ext>
            </a:extLst>
          </p:cNvPr>
          <p:cNvSpPr/>
          <p:nvPr/>
        </p:nvSpPr>
        <p:spPr>
          <a:xfrm>
            <a:off x="838200" y="3097872"/>
            <a:ext cx="9829800" cy="830997"/>
          </a:xfrm>
          <a:prstGeom prst="rect">
            <a:avLst/>
          </a:prstGeom>
        </p:spPr>
        <p:txBody>
          <a:bodyPr wrap="square">
            <a:spAutoFit/>
          </a:bodyPr>
          <a:lstStyle/>
          <a:p>
            <a:r>
              <a:rPr lang="en-US" altLang="en-US" sz="2400" b="1" dirty="0">
                <a:solidFill>
                  <a:schemeClr val="accent6">
                    <a:lumMod val="75000"/>
                  </a:schemeClr>
                </a:solidFill>
                <a:latin typeface="Arial" panose="020B0604020202020204" pitchFamily="34" charset="0"/>
                <a:cs typeface="Arial" panose="020B0604020202020204" pitchFamily="34" charset="0"/>
              </a:rPr>
              <a:t>Is this HSR eligible for exemption under category 4(iii)? Probably, yes</a:t>
            </a:r>
          </a:p>
        </p:txBody>
      </p:sp>
    </p:spTree>
    <p:custDataLst>
      <p:tags r:id="rId1"/>
    </p:custDataLst>
    <p:extLst>
      <p:ext uri="{BB962C8B-B14F-4D97-AF65-F5344CB8AC3E}">
        <p14:creationId xmlns:p14="http://schemas.microsoft.com/office/powerpoint/2010/main" val="11817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8395"/>
            <a:ext cx="11123720" cy="860194"/>
          </a:xfrm>
        </p:spPr>
        <p:txBody>
          <a:bodyPr>
            <a:normAutofit fontScale="90000"/>
          </a:bodyPr>
          <a:lstStyle/>
          <a:p>
            <a:r>
              <a:rPr lang="en-US" altLang="en-US" sz="4000" b="1" dirty="0">
                <a:cs typeface="Tahoma" pitchFamily="34" charset="0"/>
              </a:rPr>
              <a:t>4. Is This </a:t>
            </a:r>
            <a:r>
              <a:rPr lang="en-US" altLang="en-US" sz="4000" dirty="0">
                <a:cs typeface="Tahoma" pitchFamily="34" charset="0"/>
              </a:rPr>
              <a:t>HSR Eligible For Exemption Under Category 4(ii)</a:t>
            </a:r>
            <a:r>
              <a:rPr lang="en-US" altLang="en-US" sz="4000" b="1" dirty="0">
                <a:cs typeface="Tahoma" pitchFamily="34" charset="0"/>
              </a:rPr>
              <a:t>? </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718800" cy="3600510"/>
          </a:xfrm>
        </p:spPr>
        <p:txBody>
          <a:bodyPr>
            <a:normAutofit/>
          </a:bodyPr>
          <a:lstStyle/>
          <a:p>
            <a:pPr marL="0" indent="0">
              <a:buNone/>
            </a:pPr>
            <a:r>
              <a:rPr lang="en-US" dirty="0"/>
              <a:t>A genetic researcher is studying a possible correlation between environmental exposures and the development of rare cancers. Researcher has reviewed patient medical records and identified 30 individuals with documented environmental exposure to toxic dust who are being treated for a rare form of cancer at her medical center. Researcher hypothesizes that toxic dust exposure has caused genetic mutations. To perform genetic sequencing, the researcher obtains tissue samples leftover from clinical procedures performed on the 30 qualifying patients. Samples are provided to the researcher with patient identifying information.</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a:xfrm>
            <a:off x="8610600" y="6339724"/>
            <a:ext cx="2743200" cy="365125"/>
          </a:xfrm>
        </p:spPr>
        <p:txBody>
          <a:bodyPr/>
          <a:lstStyle/>
          <a:p>
            <a:r>
              <a:rPr lang="en-US" dirty="0"/>
              <a:t>24</a:t>
            </a:r>
          </a:p>
        </p:txBody>
      </p:sp>
      <p:sp>
        <p:nvSpPr>
          <p:cNvPr id="8" name="Rectangle 7">
            <a:extLst>
              <a:ext uri="{FF2B5EF4-FFF2-40B4-BE49-F238E27FC236}">
                <a16:creationId xmlns:a16="http://schemas.microsoft.com/office/drawing/2014/main" id="{EF0ABB03-5A95-4C0B-A3F8-D8A926AEEBE0}"/>
              </a:ext>
              <a:ext uri="{C183D7F6-B498-43B3-948B-1728B52AA6E4}">
                <adec:decorative xmlns:adec="http://schemas.microsoft.com/office/drawing/2017/decorative" val="1"/>
              </a:ext>
            </a:extLst>
          </p:cNvPr>
          <p:cNvSpPr/>
          <p:nvPr/>
        </p:nvSpPr>
        <p:spPr>
          <a:xfrm>
            <a:off x="838200" y="5208645"/>
            <a:ext cx="9829800" cy="461665"/>
          </a:xfrm>
          <a:prstGeom prst="rect">
            <a:avLst/>
          </a:prstGeom>
        </p:spPr>
        <p:txBody>
          <a:bodyPr wrap="square">
            <a:spAutoFit/>
          </a:bodyPr>
          <a:lstStyle/>
          <a:p>
            <a:r>
              <a:rPr lang="en-US" altLang="en-US" sz="2400" b="1" dirty="0">
                <a:solidFill>
                  <a:schemeClr val="accent6">
                    <a:lumMod val="75000"/>
                  </a:schemeClr>
                </a:solidFill>
                <a:latin typeface="Arial" panose="020B0604020202020204" pitchFamily="34" charset="0"/>
                <a:cs typeface="Arial" panose="020B0604020202020204" pitchFamily="34" charset="0"/>
              </a:rPr>
              <a:t>Is this HSR eligible for exemption under category 4(ii)? </a:t>
            </a:r>
            <a:r>
              <a:rPr lang="en-US" altLang="en-US" sz="2400" b="1" dirty="0">
                <a:solidFill>
                  <a:schemeClr val="bg2">
                    <a:lumMod val="50000"/>
                  </a:schemeClr>
                </a:solidFill>
                <a:latin typeface="Arial" panose="020B0604020202020204" pitchFamily="34" charset="0"/>
                <a:cs typeface="Arial" panose="020B0604020202020204" pitchFamily="34" charset="0"/>
              </a:rPr>
              <a:t>It depends</a:t>
            </a:r>
          </a:p>
        </p:txBody>
      </p:sp>
    </p:spTree>
    <p:custDataLst>
      <p:tags r:id="rId1"/>
    </p:custDataLst>
    <p:extLst>
      <p:ext uri="{BB962C8B-B14F-4D97-AF65-F5344CB8AC3E}">
        <p14:creationId xmlns:p14="http://schemas.microsoft.com/office/powerpoint/2010/main" val="9907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8395"/>
            <a:ext cx="11123720" cy="860194"/>
          </a:xfrm>
        </p:spPr>
        <p:txBody>
          <a:bodyPr>
            <a:normAutofit fontScale="90000"/>
          </a:bodyPr>
          <a:lstStyle/>
          <a:p>
            <a:r>
              <a:rPr lang="en-US" altLang="en-US" sz="4000" b="1" dirty="0">
                <a:cs typeface="Tahoma" pitchFamily="34" charset="0"/>
              </a:rPr>
              <a:t>5. Is This </a:t>
            </a:r>
            <a:r>
              <a:rPr lang="en-US" altLang="en-US" sz="4000" dirty="0">
                <a:cs typeface="Tahoma" pitchFamily="34" charset="0"/>
              </a:rPr>
              <a:t>HSR Eligible For Exemption Under Category 4(</a:t>
            </a:r>
            <a:r>
              <a:rPr lang="en-US" altLang="en-US" sz="4000" dirty="0">
                <a:solidFill>
                  <a:srgbClr val="FF0000"/>
                </a:solidFill>
                <a:cs typeface="Tahoma" pitchFamily="34" charset="0"/>
              </a:rPr>
              <a:t>iii</a:t>
            </a:r>
            <a:r>
              <a:rPr lang="en-US" altLang="en-US" sz="4000" dirty="0">
                <a:cs typeface="Tahoma" pitchFamily="34" charset="0"/>
              </a:rPr>
              <a:t>)</a:t>
            </a:r>
            <a:r>
              <a:rPr lang="en-US" altLang="en-US" sz="4000" b="1" dirty="0">
                <a:cs typeface="Tahoma" pitchFamily="34" charset="0"/>
              </a:rPr>
              <a:t>? </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718800" cy="3600510"/>
          </a:xfrm>
        </p:spPr>
        <p:txBody>
          <a:bodyPr>
            <a:normAutofit/>
          </a:bodyPr>
          <a:lstStyle/>
          <a:p>
            <a:pPr marL="0" indent="0">
              <a:buNone/>
            </a:pPr>
            <a:r>
              <a:rPr lang="en-US" dirty="0"/>
              <a:t>A genetic researcher </a:t>
            </a:r>
            <a:r>
              <a:rPr lang="en-US" dirty="0">
                <a:solidFill>
                  <a:srgbClr val="FF0000"/>
                </a:solidFill>
              </a:rPr>
              <a:t>at a HIPPA-covered entity </a:t>
            </a:r>
            <a:r>
              <a:rPr lang="en-US" dirty="0"/>
              <a:t>is studying a possible correlation between environmental exposures and the development of rare cancers. Researcher has reviewed patient medical records and identified 30 individuals with documented environmental exposure to toxic dust who are being treated for a rare form of cancer at her medical center. Researcher hypothesizes that toxic dust exposure has caused genetic mutations. To perform genetic sequencing, the researcher obtains tissue samples leftover from clinical procedures performed on the 30 qualifying patients. Samples are provided to the researcher with patient identifying information.</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a:xfrm>
            <a:off x="8610600" y="6339724"/>
            <a:ext cx="2743200" cy="365125"/>
          </a:xfrm>
        </p:spPr>
        <p:txBody>
          <a:bodyPr/>
          <a:lstStyle/>
          <a:p>
            <a:r>
              <a:rPr lang="en-US" dirty="0"/>
              <a:t>24</a:t>
            </a:r>
          </a:p>
        </p:txBody>
      </p:sp>
      <p:sp>
        <p:nvSpPr>
          <p:cNvPr id="8" name="Rectangle 7">
            <a:extLst>
              <a:ext uri="{FF2B5EF4-FFF2-40B4-BE49-F238E27FC236}">
                <a16:creationId xmlns:a16="http://schemas.microsoft.com/office/drawing/2014/main" id="{EF0ABB03-5A95-4C0B-A3F8-D8A926AEEBE0}"/>
              </a:ext>
              <a:ext uri="{C183D7F6-B498-43B3-948B-1728B52AA6E4}">
                <adec:decorative xmlns:adec="http://schemas.microsoft.com/office/drawing/2017/decorative" val="1"/>
              </a:ext>
            </a:extLst>
          </p:cNvPr>
          <p:cNvSpPr/>
          <p:nvPr/>
        </p:nvSpPr>
        <p:spPr>
          <a:xfrm>
            <a:off x="838200" y="5094106"/>
            <a:ext cx="10718800" cy="830997"/>
          </a:xfrm>
          <a:prstGeom prst="rect">
            <a:avLst/>
          </a:prstGeom>
        </p:spPr>
        <p:txBody>
          <a:bodyPr wrap="square">
            <a:spAutoFit/>
          </a:bodyPr>
          <a:lstStyle/>
          <a:p>
            <a:r>
              <a:rPr lang="en-US" altLang="en-US" sz="2400" b="1" dirty="0">
                <a:solidFill>
                  <a:schemeClr val="accent6">
                    <a:lumMod val="75000"/>
                  </a:schemeClr>
                </a:solidFill>
                <a:latin typeface="Arial" panose="020B0604020202020204" pitchFamily="34" charset="0"/>
                <a:cs typeface="Arial" panose="020B0604020202020204" pitchFamily="34" charset="0"/>
              </a:rPr>
              <a:t>Is this HSR eligible for exemption under category 4(iii)? </a:t>
            </a:r>
            <a:r>
              <a:rPr lang="en-US" altLang="en-US" sz="2400" b="1" dirty="0">
                <a:solidFill>
                  <a:srgbClr val="FF0000"/>
                </a:solidFill>
                <a:latin typeface="Arial" panose="020B0604020202020204" pitchFamily="34" charset="0"/>
                <a:cs typeface="Arial" panose="020B0604020202020204" pitchFamily="34" charset="0"/>
              </a:rPr>
              <a:t>No, because 4(iii) is for information, NOT biospecimens</a:t>
            </a:r>
          </a:p>
        </p:txBody>
      </p:sp>
    </p:spTree>
    <p:custDataLst>
      <p:tags r:id="rId1"/>
    </p:custDataLst>
    <p:extLst>
      <p:ext uri="{BB962C8B-B14F-4D97-AF65-F5344CB8AC3E}">
        <p14:creationId xmlns:p14="http://schemas.microsoft.com/office/powerpoint/2010/main" val="196865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A150A-17D9-42D9-ABC7-3573506D2FA8}"/>
              </a:ext>
              <a:ext uri="{C183D7F6-B498-43B3-948B-1728B52AA6E4}">
                <adec:decorative xmlns:adec="http://schemas.microsoft.com/office/drawing/2017/decorative" val="1"/>
              </a:ext>
            </a:extLst>
          </p:cNvPr>
          <p:cNvSpPr>
            <a:spLocks noGrp="1"/>
          </p:cNvSpPr>
          <p:nvPr>
            <p:ph type="title"/>
          </p:nvPr>
        </p:nvSpPr>
        <p:spPr>
          <a:xfrm>
            <a:off x="838200" y="1348395"/>
            <a:ext cx="11123720" cy="860194"/>
          </a:xfrm>
        </p:spPr>
        <p:txBody>
          <a:bodyPr>
            <a:normAutofit fontScale="90000"/>
          </a:bodyPr>
          <a:lstStyle/>
          <a:p>
            <a:r>
              <a:rPr lang="en-US" altLang="en-US" sz="4000" b="1" dirty="0">
                <a:cs typeface="Tahoma" pitchFamily="34" charset="0"/>
              </a:rPr>
              <a:t>6. Is This </a:t>
            </a:r>
            <a:r>
              <a:rPr lang="en-US" altLang="en-US" sz="4000" dirty="0">
                <a:cs typeface="Tahoma" pitchFamily="34" charset="0"/>
              </a:rPr>
              <a:t>HSR Eligible For Exemption Under Category 4</a:t>
            </a:r>
            <a:r>
              <a:rPr lang="en-US" altLang="en-US" sz="4000" b="1" dirty="0">
                <a:cs typeface="Tahoma" pitchFamily="34" charset="0"/>
              </a:rPr>
              <a:t>?</a:t>
            </a:r>
            <a:br>
              <a:rPr lang="en-US" altLang="en-US" b="1" dirty="0">
                <a:cs typeface="Tahoma" pitchFamily="34" charset="0"/>
              </a:rPr>
            </a:br>
            <a:endParaRPr lang="en-US" dirty="0"/>
          </a:p>
        </p:txBody>
      </p:sp>
      <p:sp>
        <p:nvSpPr>
          <p:cNvPr id="3" name="Text Placeholder 2">
            <a:extLst>
              <a:ext uri="{FF2B5EF4-FFF2-40B4-BE49-F238E27FC236}">
                <a16:creationId xmlns:a16="http://schemas.microsoft.com/office/drawing/2014/main" id="{5E5B0E59-B683-4072-BE5E-B3A27B9BD525}"/>
              </a:ext>
              <a:ext uri="{C183D7F6-B498-43B3-948B-1728B52AA6E4}">
                <adec:decorative xmlns:adec="http://schemas.microsoft.com/office/drawing/2017/decorative" val="1"/>
              </a:ext>
            </a:extLst>
          </p:cNvPr>
          <p:cNvSpPr>
            <a:spLocks noGrp="1"/>
          </p:cNvSpPr>
          <p:nvPr>
            <p:ph type="body" idx="1"/>
          </p:nvPr>
        </p:nvSpPr>
        <p:spPr>
          <a:xfrm>
            <a:off x="838200" y="1862051"/>
            <a:ext cx="10718800" cy="3600510"/>
          </a:xfrm>
        </p:spPr>
        <p:txBody>
          <a:bodyPr>
            <a:normAutofit/>
          </a:bodyPr>
          <a:lstStyle/>
          <a:p>
            <a:pPr marL="0" indent="0">
              <a:buNone/>
            </a:pPr>
            <a:r>
              <a:rPr lang="en-US" dirty="0"/>
              <a:t>A researcher arranges for biopsies to be performed for her research during surgical procedures performed for clinical purposes. The biopsies are performed strictly for the purposes of the research. The researcher will receive collected tissue samples with codes, and the clinical team that provides the samples to her will keep track of what sample come from which patient. </a:t>
            </a:r>
          </a:p>
        </p:txBody>
      </p:sp>
      <p:sp>
        <p:nvSpPr>
          <p:cNvPr id="4" name="Slide Number Placeholder 3">
            <a:extLst>
              <a:ext uri="{FF2B5EF4-FFF2-40B4-BE49-F238E27FC236}">
                <a16:creationId xmlns:a16="http://schemas.microsoft.com/office/drawing/2014/main" id="{D06D1E9F-1C90-4647-8316-4186BC6E1677}"/>
              </a:ext>
              <a:ext uri="{C183D7F6-B498-43B3-948B-1728B52AA6E4}">
                <adec:decorative xmlns:adec="http://schemas.microsoft.com/office/drawing/2017/decorative" val="1"/>
              </a:ext>
            </a:extLst>
          </p:cNvPr>
          <p:cNvSpPr>
            <a:spLocks noGrp="1"/>
          </p:cNvSpPr>
          <p:nvPr>
            <p:ph type="sldNum" sz="quarter" idx="10"/>
          </p:nvPr>
        </p:nvSpPr>
        <p:spPr>
          <a:xfrm>
            <a:off x="8610600" y="6339724"/>
            <a:ext cx="2743200" cy="365125"/>
          </a:xfrm>
        </p:spPr>
        <p:txBody>
          <a:bodyPr/>
          <a:lstStyle/>
          <a:p>
            <a:r>
              <a:rPr lang="en-US" dirty="0"/>
              <a:t>24</a:t>
            </a:r>
          </a:p>
        </p:txBody>
      </p:sp>
      <p:sp>
        <p:nvSpPr>
          <p:cNvPr id="8" name="Rectangle 7">
            <a:extLst>
              <a:ext uri="{FF2B5EF4-FFF2-40B4-BE49-F238E27FC236}">
                <a16:creationId xmlns:a16="http://schemas.microsoft.com/office/drawing/2014/main" id="{EF0ABB03-5A95-4C0B-A3F8-D8A926AEEBE0}"/>
              </a:ext>
              <a:ext uri="{C183D7F6-B498-43B3-948B-1728B52AA6E4}">
                <adec:decorative xmlns:adec="http://schemas.microsoft.com/office/drawing/2017/decorative" val="1"/>
              </a:ext>
            </a:extLst>
          </p:cNvPr>
          <p:cNvSpPr/>
          <p:nvPr/>
        </p:nvSpPr>
        <p:spPr>
          <a:xfrm>
            <a:off x="838200" y="4107426"/>
            <a:ext cx="10823917" cy="830997"/>
          </a:xfrm>
          <a:prstGeom prst="rect">
            <a:avLst/>
          </a:prstGeom>
        </p:spPr>
        <p:txBody>
          <a:bodyPr wrap="square">
            <a:spAutoFit/>
          </a:bodyPr>
          <a:lstStyle/>
          <a:p>
            <a:r>
              <a:rPr lang="en-US" altLang="en-US" sz="2400" b="1" dirty="0">
                <a:solidFill>
                  <a:schemeClr val="accent6">
                    <a:lumMod val="75000"/>
                  </a:schemeClr>
                </a:solidFill>
                <a:latin typeface="Arial" panose="020B0604020202020204" pitchFamily="34" charset="0"/>
                <a:cs typeface="Arial" panose="020B0604020202020204" pitchFamily="34" charset="0"/>
              </a:rPr>
              <a:t>Is this HSR eligible for exemption under category 4(ii)? </a:t>
            </a:r>
            <a:r>
              <a:rPr lang="en-US" altLang="en-US" sz="2400" b="1" dirty="0">
                <a:solidFill>
                  <a:srgbClr val="FF0000"/>
                </a:solidFill>
                <a:latin typeface="Arial" panose="020B0604020202020204" pitchFamily="34" charset="0"/>
                <a:cs typeface="Arial" panose="020B0604020202020204" pitchFamily="34" charset="0"/>
              </a:rPr>
              <a:t>This is NOT secondary research</a:t>
            </a:r>
          </a:p>
        </p:txBody>
      </p:sp>
    </p:spTree>
    <p:custDataLst>
      <p:tags r:id="rId1"/>
    </p:custDataLst>
    <p:extLst>
      <p:ext uri="{BB962C8B-B14F-4D97-AF65-F5344CB8AC3E}">
        <p14:creationId xmlns:p14="http://schemas.microsoft.com/office/powerpoint/2010/main" val="114254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8DE0-1B67-4F2E-B0C3-D12D586EAF33}"/>
              </a:ext>
              <a:ext uri="{C183D7F6-B498-43B3-948B-1728B52AA6E4}">
                <adec:decorative xmlns:adec="http://schemas.microsoft.com/office/drawing/2017/decorative" val="1"/>
              </a:ext>
            </a:extLst>
          </p:cNvPr>
          <p:cNvSpPr>
            <a:spLocks noGrp="1"/>
          </p:cNvSpPr>
          <p:nvPr>
            <p:ph type="title"/>
          </p:nvPr>
        </p:nvSpPr>
        <p:spPr>
          <a:xfrm>
            <a:off x="884056" y="1148283"/>
            <a:ext cx="11052699" cy="596610"/>
          </a:xfrm>
        </p:spPr>
        <p:txBody>
          <a:bodyPr>
            <a:normAutofit/>
          </a:bodyPr>
          <a:lstStyle/>
          <a:p>
            <a:r>
              <a:rPr lang="en-US" sz="3600" dirty="0"/>
              <a:t>Human Subject Regulations Decision Charts</a:t>
            </a:r>
          </a:p>
        </p:txBody>
      </p:sp>
      <p:sp>
        <p:nvSpPr>
          <p:cNvPr id="3" name="Content Placeholder 2">
            <a:extLst>
              <a:ext uri="{FF2B5EF4-FFF2-40B4-BE49-F238E27FC236}">
                <a16:creationId xmlns:a16="http://schemas.microsoft.com/office/drawing/2014/main" id="{CDFBD838-E77B-49AB-87FC-A3091D0309B3}"/>
              </a:ext>
              <a:ext uri="{C183D7F6-B498-43B3-948B-1728B52AA6E4}">
                <adec:decorative xmlns:adec="http://schemas.microsoft.com/office/drawing/2017/decorative" val="1"/>
              </a:ext>
            </a:extLst>
          </p:cNvPr>
          <p:cNvSpPr>
            <a:spLocks noGrp="1"/>
          </p:cNvSpPr>
          <p:nvPr>
            <p:ph idx="1"/>
          </p:nvPr>
        </p:nvSpPr>
        <p:spPr>
          <a:xfrm>
            <a:off x="884056" y="1935393"/>
            <a:ext cx="6364968" cy="4786082"/>
          </a:xfrm>
        </p:spPr>
        <p:txBody>
          <a:bodyPr/>
          <a:lstStyle/>
          <a:p>
            <a:pPr marL="0" indent="0">
              <a:buNone/>
            </a:pPr>
            <a:r>
              <a:rPr lang="en-US" dirty="0"/>
              <a:t>Visit the OHRP website to view graphic charts intended to aid those who need to decide if an activity is research involving human subjects that must be reviewed by an IRB!</a:t>
            </a:r>
          </a:p>
          <a:p>
            <a:pPr marL="0" indent="0">
              <a:buNone/>
            </a:pPr>
            <a:endParaRPr lang="en-US" dirty="0"/>
          </a:p>
          <a:p>
            <a:pPr marL="0" indent="0">
              <a:buNone/>
            </a:pPr>
            <a:r>
              <a:rPr lang="en-US" dirty="0">
                <a:hlinkClick r:id="rId2"/>
              </a:rPr>
              <a:t>Human Subject Regulations Decision Charts: </a:t>
            </a:r>
            <a:endParaRPr lang="en-US" dirty="0"/>
          </a:p>
          <a:p>
            <a:pPr marL="0" indent="0">
              <a:buNone/>
            </a:pPr>
            <a:r>
              <a:rPr lang="en-US" dirty="0">
                <a:hlinkClick r:id="rId2"/>
              </a:rPr>
              <a:t>https://www.hhs.gov/ohrp/regulations-and-policy/decision-charts-2018/index.html</a:t>
            </a:r>
            <a:endParaRPr lang="en-US" dirty="0"/>
          </a:p>
        </p:txBody>
      </p:sp>
      <p:sp>
        <p:nvSpPr>
          <p:cNvPr id="4" name="Slide Number Placeholder 3">
            <a:extLst>
              <a:ext uri="{FF2B5EF4-FFF2-40B4-BE49-F238E27FC236}">
                <a16:creationId xmlns:a16="http://schemas.microsoft.com/office/drawing/2014/main" id="{CD4EEF84-2343-4318-ABBE-2FAD9F8E7DDF}"/>
              </a:ext>
              <a:ext uri="{C183D7F6-B498-43B3-948B-1728B52AA6E4}">
                <adec:decorative xmlns:adec="http://schemas.microsoft.com/office/drawing/2017/decorative" val="1"/>
              </a:ext>
            </a:extLst>
          </p:cNvPr>
          <p:cNvSpPr>
            <a:spLocks noGrp="1"/>
          </p:cNvSpPr>
          <p:nvPr>
            <p:ph type="sldNum" sz="quarter" idx="12"/>
          </p:nvPr>
        </p:nvSpPr>
        <p:spPr/>
        <p:txBody>
          <a:bodyPr/>
          <a:lstStyle/>
          <a:p>
            <a:fld id="{549D6600-C6B9-CF4F-8A0C-864766A79F48}" type="slidenum">
              <a:rPr lang="en-US" smtClean="0"/>
              <a:t>38</a:t>
            </a:fld>
            <a:endParaRPr lang="en-US" dirty="0"/>
          </a:p>
        </p:txBody>
      </p:sp>
      <p:pic>
        <p:nvPicPr>
          <p:cNvPr id="6" name="Picture 5">
            <a:extLst>
              <a:ext uri="{FF2B5EF4-FFF2-40B4-BE49-F238E27FC236}">
                <a16:creationId xmlns:a16="http://schemas.microsoft.com/office/drawing/2014/main" id="{32806AC5-B841-42F0-8C29-C7714027CA1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23085" y="2000133"/>
            <a:ext cx="3830715" cy="4356217"/>
          </a:xfrm>
          <a:prstGeom prst="rect">
            <a:avLst/>
          </a:prstGeom>
        </p:spPr>
      </p:pic>
    </p:spTree>
    <p:extLst>
      <p:ext uri="{BB962C8B-B14F-4D97-AF65-F5344CB8AC3E}">
        <p14:creationId xmlns:p14="http://schemas.microsoft.com/office/powerpoint/2010/main" val="2613962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D8DE0-1B67-4F2E-B0C3-D12D586EAF33}"/>
              </a:ext>
              <a:ext uri="{C183D7F6-B498-43B3-948B-1728B52AA6E4}">
                <adec:decorative xmlns:adec="http://schemas.microsoft.com/office/drawing/2017/decorative" val="1"/>
              </a:ext>
            </a:extLst>
          </p:cNvPr>
          <p:cNvSpPr>
            <a:spLocks noGrp="1"/>
          </p:cNvSpPr>
          <p:nvPr>
            <p:ph type="title"/>
          </p:nvPr>
        </p:nvSpPr>
        <p:spPr>
          <a:xfrm>
            <a:off x="884056" y="1148283"/>
            <a:ext cx="11052699" cy="596610"/>
          </a:xfrm>
        </p:spPr>
        <p:txBody>
          <a:bodyPr>
            <a:normAutofit/>
          </a:bodyPr>
          <a:lstStyle/>
          <a:p>
            <a:r>
              <a:rPr lang="en-US" sz="3600" dirty="0"/>
              <a:t>Online Education - Videos</a:t>
            </a:r>
          </a:p>
        </p:txBody>
      </p:sp>
      <p:sp>
        <p:nvSpPr>
          <p:cNvPr id="3" name="Content Placeholder 2">
            <a:extLst>
              <a:ext uri="{FF2B5EF4-FFF2-40B4-BE49-F238E27FC236}">
                <a16:creationId xmlns:a16="http://schemas.microsoft.com/office/drawing/2014/main" id="{CDFBD838-E77B-49AB-87FC-A3091D0309B3}"/>
              </a:ext>
              <a:ext uri="{C183D7F6-B498-43B3-948B-1728B52AA6E4}">
                <adec:decorative xmlns:adec="http://schemas.microsoft.com/office/drawing/2017/decorative" val="1"/>
              </a:ext>
            </a:extLst>
          </p:cNvPr>
          <p:cNvSpPr>
            <a:spLocks noGrp="1"/>
          </p:cNvSpPr>
          <p:nvPr>
            <p:ph idx="1"/>
          </p:nvPr>
        </p:nvSpPr>
        <p:spPr>
          <a:xfrm>
            <a:off x="884056" y="1935393"/>
            <a:ext cx="5211944" cy="4786082"/>
          </a:xfrm>
        </p:spPr>
        <p:txBody>
          <a:bodyPr/>
          <a:lstStyle/>
          <a:p>
            <a:pPr marL="0" indent="0">
              <a:buNone/>
            </a:pPr>
            <a:r>
              <a:rPr lang="en-US" dirty="0"/>
              <a:t>For a deeper dive on these topics, check out our Featured Videos on the Basics of the Common Rule! </a:t>
            </a:r>
          </a:p>
          <a:p>
            <a:pPr marL="0" indent="0">
              <a:buNone/>
            </a:pPr>
            <a:endParaRPr lang="en-US" dirty="0"/>
          </a:p>
          <a:p>
            <a:pPr marL="0" indent="0">
              <a:buNone/>
            </a:pPr>
            <a:r>
              <a:rPr lang="en-US" dirty="0">
                <a:effectLst/>
                <a:hlinkClick r:id="rId3"/>
              </a:rPr>
              <a:t>https://www.hhs.gov/ohrp/education-and-outreach/human-research-protection-training/index.html</a:t>
            </a:r>
            <a:endParaRPr lang="en-US" dirty="0">
              <a:effectLst/>
            </a:endParaRPr>
          </a:p>
          <a:p>
            <a:pPr marL="0" indent="0">
              <a:buNone/>
            </a:pPr>
            <a:endParaRPr lang="en-US" dirty="0">
              <a:effectLst/>
            </a:endParaRPr>
          </a:p>
          <a:p>
            <a:pPr marL="0" indent="0">
              <a:buNone/>
            </a:pPr>
            <a:endParaRPr lang="en-US" dirty="0"/>
          </a:p>
        </p:txBody>
      </p:sp>
      <p:sp>
        <p:nvSpPr>
          <p:cNvPr id="4" name="Slide Number Placeholder 3">
            <a:extLst>
              <a:ext uri="{FF2B5EF4-FFF2-40B4-BE49-F238E27FC236}">
                <a16:creationId xmlns:a16="http://schemas.microsoft.com/office/drawing/2014/main" id="{CD4EEF84-2343-4318-ABBE-2FAD9F8E7DDF}"/>
              </a:ext>
              <a:ext uri="{C183D7F6-B498-43B3-948B-1728B52AA6E4}">
                <adec:decorative xmlns:adec="http://schemas.microsoft.com/office/drawing/2017/decorative" val="1"/>
              </a:ext>
            </a:extLst>
          </p:cNvPr>
          <p:cNvSpPr>
            <a:spLocks noGrp="1"/>
          </p:cNvSpPr>
          <p:nvPr>
            <p:ph type="sldNum" sz="quarter" idx="12"/>
          </p:nvPr>
        </p:nvSpPr>
        <p:spPr/>
        <p:txBody>
          <a:bodyPr/>
          <a:lstStyle/>
          <a:p>
            <a:fld id="{549D6600-C6B9-CF4F-8A0C-864766A79F48}" type="slidenum">
              <a:rPr lang="en-US" smtClean="0"/>
              <a:t>39</a:t>
            </a:fld>
            <a:endParaRPr lang="en-US" dirty="0"/>
          </a:p>
        </p:txBody>
      </p:sp>
      <p:pic>
        <p:nvPicPr>
          <p:cNvPr id="7" name="Picture 6">
            <a:extLst>
              <a:ext uri="{FF2B5EF4-FFF2-40B4-BE49-F238E27FC236}">
                <a16:creationId xmlns:a16="http://schemas.microsoft.com/office/drawing/2014/main" id="{9926F7FF-EC12-463A-8579-2D5074154F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955280" y="1935392"/>
            <a:ext cx="5398996" cy="4420957"/>
          </a:xfrm>
          <a:prstGeom prst="rect">
            <a:avLst/>
          </a:prstGeom>
        </p:spPr>
      </p:pic>
    </p:spTree>
    <p:extLst>
      <p:ext uri="{BB962C8B-B14F-4D97-AF65-F5344CB8AC3E}">
        <p14:creationId xmlns:p14="http://schemas.microsoft.com/office/powerpoint/2010/main" val="3554440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695E6-2AA2-421F-B966-D5AAAE1EC8E1}"/>
              </a:ext>
              <a:ext uri="{C183D7F6-B498-43B3-948B-1728B52AA6E4}">
                <adec:decorative xmlns:adec="http://schemas.microsoft.com/office/drawing/2017/decorative" val="1"/>
              </a:ext>
            </a:extLst>
          </p:cNvPr>
          <p:cNvSpPr>
            <a:spLocks noGrp="1"/>
          </p:cNvSpPr>
          <p:nvPr>
            <p:ph type="title"/>
          </p:nvPr>
        </p:nvSpPr>
        <p:spPr>
          <a:xfrm>
            <a:off x="890415" y="959898"/>
            <a:ext cx="10931471" cy="860194"/>
          </a:xfrm>
        </p:spPr>
        <p:txBody>
          <a:bodyPr>
            <a:noAutofit/>
          </a:bodyPr>
          <a:lstStyle/>
          <a:p>
            <a:r>
              <a:rPr lang="en-US" sz="3600" dirty="0"/>
              <a:t>What Are The Common Rule Regulatory Requirements And </a:t>
            </a:r>
            <a:r>
              <a:rPr lang="en-US" sz="3600" u="sng" dirty="0"/>
              <a:t>When</a:t>
            </a:r>
            <a:r>
              <a:rPr lang="en-US" sz="3600" dirty="0"/>
              <a:t> Do They Apply? </a:t>
            </a:r>
          </a:p>
        </p:txBody>
      </p:sp>
      <p:sp>
        <p:nvSpPr>
          <p:cNvPr id="4" name="Slide Number Placeholder 3">
            <a:extLst>
              <a:ext uri="{FF2B5EF4-FFF2-40B4-BE49-F238E27FC236}">
                <a16:creationId xmlns:a16="http://schemas.microsoft.com/office/drawing/2014/main" id="{D12C95D9-1F56-48B5-AE08-67210051712D}"/>
              </a:ext>
              <a:ext uri="{C183D7F6-B498-43B3-948B-1728B52AA6E4}">
                <adec:decorative xmlns:adec="http://schemas.microsoft.com/office/drawing/2017/decorative" val="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6" name="Content Placeholder 5">
            <a:extLst>
              <a:ext uri="{FF2B5EF4-FFF2-40B4-BE49-F238E27FC236}">
                <a16:creationId xmlns:a16="http://schemas.microsoft.com/office/drawing/2014/main" id="{2F73EF9A-28DA-49B8-BFA5-A2F5832637DB}"/>
              </a:ext>
              <a:ext uri="{C183D7F6-B498-43B3-948B-1728B52AA6E4}">
                <adec:decorative xmlns:adec="http://schemas.microsoft.com/office/drawing/2017/decorative" val="1"/>
              </a:ext>
            </a:extLst>
          </p:cNvPr>
          <p:cNvSpPr>
            <a:spLocks noGrp="1"/>
          </p:cNvSpPr>
          <p:nvPr>
            <p:ph sz="half" idx="14"/>
          </p:nvPr>
        </p:nvSpPr>
        <p:spPr>
          <a:xfrm>
            <a:off x="6225131" y="2753973"/>
            <a:ext cx="5128669" cy="3680770"/>
          </a:xfrm>
          <a:ln>
            <a:noFill/>
          </a:ln>
        </p:spPr>
        <p:txBody>
          <a:bodyPr>
            <a:normAutofit lnSpcReduction="10000"/>
          </a:bodyPr>
          <a:lstStyle/>
          <a:p>
            <a:pPr marL="342900" indent="-342900">
              <a:buFont typeface="Arial" panose="020B0604020202020204" pitchFamily="34" charset="0"/>
              <a:buChar char="•"/>
            </a:pPr>
            <a:r>
              <a:rPr lang="en-US" dirty="0"/>
              <a:t>When project is </a:t>
            </a:r>
            <a:r>
              <a:rPr lang="en-US" b="1" u="sng" dirty="0">
                <a:solidFill>
                  <a:srgbClr val="000099"/>
                </a:solidFill>
              </a:rPr>
              <a:t>not</a:t>
            </a:r>
            <a:r>
              <a:rPr lang="en-US" dirty="0"/>
              <a:t> </a:t>
            </a:r>
            <a:r>
              <a:rPr lang="en-US" b="1" i="1" dirty="0">
                <a:solidFill>
                  <a:srgbClr val="000099"/>
                </a:solidFill>
              </a:rPr>
              <a:t>Research</a:t>
            </a:r>
            <a:r>
              <a:rPr lang="en-US" dirty="0"/>
              <a:t>, or</a:t>
            </a:r>
            <a:endParaRPr lang="en-US" b="1" i="1" dirty="0"/>
          </a:p>
          <a:p>
            <a:pPr marL="342900" indent="-342900">
              <a:buFont typeface="Arial" panose="020B0604020202020204" pitchFamily="34" charset="0"/>
              <a:buChar char="•"/>
            </a:pPr>
            <a:r>
              <a:rPr lang="en-US" dirty="0"/>
              <a:t>When project is </a:t>
            </a:r>
            <a:r>
              <a:rPr lang="en-US" b="1" u="sng" dirty="0">
                <a:solidFill>
                  <a:srgbClr val="000099"/>
                </a:solidFill>
              </a:rPr>
              <a:t>not</a:t>
            </a:r>
            <a:r>
              <a:rPr lang="en-US" dirty="0"/>
              <a:t>            </a:t>
            </a:r>
            <a:r>
              <a:rPr lang="en-US" b="1" i="1" dirty="0">
                <a:solidFill>
                  <a:srgbClr val="000099"/>
                </a:solidFill>
              </a:rPr>
              <a:t>Human Subjects Research</a:t>
            </a:r>
            <a:r>
              <a:rPr lang="en-US" dirty="0"/>
              <a:t>, or</a:t>
            </a:r>
            <a:endParaRPr lang="en-US" b="1" i="1" dirty="0">
              <a:solidFill>
                <a:srgbClr val="000099"/>
              </a:solidFill>
            </a:endParaRPr>
          </a:p>
          <a:p>
            <a:pPr marL="342900" indent="-342900">
              <a:buFont typeface="Arial" panose="020B0604020202020204" pitchFamily="34" charset="0"/>
              <a:buChar char="•"/>
            </a:pPr>
            <a:r>
              <a:rPr lang="en-US" dirty="0"/>
              <a:t>When project is                  </a:t>
            </a:r>
            <a:r>
              <a:rPr lang="en-US" b="1" i="1" dirty="0">
                <a:solidFill>
                  <a:srgbClr val="000099"/>
                </a:solidFill>
              </a:rPr>
              <a:t>Exempt Human Subjects Research</a:t>
            </a:r>
          </a:p>
          <a:p>
            <a:pPr algn="ctr">
              <a:lnSpc>
                <a:spcPct val="100000"/>
              </a:lnSpc>
              <a:spcBef>
                <a:spcPts val="1200"/>
              </a:spcBef>
            </a:pPr>
            <a:endParaRPr lang="en-US" dirty="0"/>
          </a:p>
          <a:p>
            <a:pPr algn="ctr">
              <a:lnSpc>
                <a:spcPct val="100000"/>
              </a:lnSpc>
              <a:spcBef>
                <a:spcPts val="1200"/>
              </a:spcBef>
            </a:pPr>
            <a:r>
              <a:rPr lang="en-US" dirty="0"/>
              <a:t>Investigators/Institutions have  </a:t>
            </a:r>
            <a:r>
              <a:rPr lang="en-US" b="1" dirty="0">
                <a:solidFill>
                  <a:srgbClr val="00B050"/>
                </a:solidFill>
              </a:rPr>
              <a:t>Flexibility</a:t>
            </a:r>
            <a:r>
              <a:rPr lang="en-US" dirty="0">
                <a:solidFill>
                  <a:srgbClr val="000099"/>
                </a:solidFill>
              </a:rPr>
              <a:t> </a:t>
            </a:r>
            <a:r>
              <a:rPr lang="en-US" dirty="0"/>
              <a:t>outside the regulations</a:t>
            </a:r>
          </a:p>
        </p:txBody>
      </p:sp>
      <p:sp>
        <p:nvSpPr>
          <p:cNvPr id="7" name="TextBox 6">
            <a:extLst>
              <a:ext uri="{FF2B5EF4-FFF2-40B4-BE49-F238E27FC236}">
                <a16:creationId xmlns:a16="http://schemas.microsoft.com/office/drawing/2014/main" id="{433742BE-393F-4868-9AE9-DEA47389697A}"/>
              </a:ext>
              <a:ext uri="{C183D7F6-B498-43B3-948B-1728B52AA6E4}">
                <adec:decorative xmlns:adec="http://schemas.microsoft.com/office/drawing/2017/decorative" val="1"/>
              </a:ext>
            </a:extLst>
          </p:cNvPr>
          <p:cNvSpPr txBox="1"/>
          <p:nvPr/>
        </p:nvSpPr>
        <p:spPr>
          <a:xfrm>
            <a:off x="5813109" y="1816149"/>
            <a:ext cx="57391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Calibri" panose="020F0502020204030204"/>
                <a:ea typeface="+mn-ea"/>
                <a:cs typeface="+mn-cs"/>
              </a:rPr>
              <a:t>Requirements Typically Do NOT Apply</a:t>
            </a:r>
          </a:p>
        </p:txBody>
      </p:sp>
      <p:sp>
        <p:nvSpPr>
          <p:cNvPr id="8" name="TextBox 7">
            <a:extLst>
              <a:ext uri="{FF2B5EF4-FFF2-40B4-BE49-F238E27FC236}">
                <a16:creationId xmlns:a16="http://schemas.microsoft.com/office/drawing/2014/main" id="{1A2758D9-06B4-4D71-B449-60DFDBED79AE}"/>
              </a:ext>
              <a:ext uri="{C183D7F6-B498-43B3-948B-1728B52AA6E4}">
                <adec:decorative xmlns:adec="http://schemas.microsoft.com/office/drawing/2017/decorative" val="1"/>
              </a:ext>
            </a:extLst>
          </p:cNvPr>
          <p:cNvSpPr txBox="1"/>
          <p:nvPr/>
        </p:nvSpPr>
        <p:spPr>
          <a:xfrm>
            <a:off x="502423" y="1928803"/>
            <a:ext cx="531068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Regulatory Requirements Apply</a:t>
            </a:r>
          </a:p>
        </p:txBody>
      </p:sp>
      <p:sp>
        <p:nvSpPr>
          <p:cNvPr id="10" name="Content Placeholder 5">
            <a:extLst>
              <a:ext uri="{FF2B5EF4-FFF2-40B4-BE49-F238E27FC236}">
                <a16:creationId xmlns:a16="http://schemas.microsoft.com/office/drawing/2014/main" id="{95561FF4-9A41-4943-A045-6946F2EC7A3B}"/>
              </a:ext>
              <a:ext uri="{C183D7F6-B498-43B3-948B-1728B52AA6E4}">
                <adec:decorative xmlns:adec="http://schemas.microsoft.com/office/drawing/2017/decorative" val="1"/>
              </a:ext>
            </a:extLst>
          </p:cNvPr>
          <p:cNvSpPr txBox="1">
            <a:spLocks/>
          </p:cNvSpPr>
          <p:nvPr/>
        </p:nvSpPr>
        <p:spPr>
          <a:xfrm>
            <a:off x="684439" y="2667158"/>
            <a:ext cx="5128669" cy="3680770"/>
          </a:xfrm>
          <a:prstGeom prst="rect">
            <a:avLst/>
          </a:prstGeom>
          <a:ln w="25400">
            <a:solidFill>
              <a:srgbClr val="FF0000"/>
            </a:solidFill>
          </a:ln>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SzPct val="90000"/>
              <a:buFont typeface="Wingdings" panose="05000000000000000000" pitchFamily="2" charset="2"/>
              <a:buChar char="§"/>
              <a:defRPr sz="2200" b="0" i="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ü"/>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When project is                  </a:t>
            </a:r>
            <a:r>
              <a:rPr kumimoji="0" lang="en-US" sz="2400" b="1" i="1" u="sng"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Nonexempt</a:t>
            </a:r>
            <a:r>
              <a:rPr kumimoji="0" lang="en-US" sz="2400" b="1" i="1"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 Human Subjects Research</a:t>
            </a: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means (among others):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IRB review according to regulatory requirements &amp; criteria</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Informed consent according to regulatory requirements (unless waived)</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Arrow: Down 10">
            <a:extLst>
              <a:ext uri="{FF2B5EF4-FFF2-40B4-BE49-F238E27FC236}">
                <a16:creationId xmlns:a16="http://schemas.microsoft.com/office/drawing/2014/main" id="{44A0CB51-21C4-4067-A6EF-A2FA3D2B2E0F}"/>
              </a:ext>
              <a:ext uri="{C183D7F6-B498-43B3-948B-1728B52AA6E4}">
                <adec:decorative xmlns:adec="http://schemas.microsoft.com/office/drawing/2017/decorative" val="1"/>
              </a:ext>
            </a:extLst>
          </p:cNvPr>
          <p:cNvSpPr/>
          <p:nvPr/>
        </p:nvSpPr>
        <p:spPr>
          <a:xfrm>
            <a:off x="8298023" y="4638019"/>
            <a:ext cx="625151" cy="699796"/>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353726C-FC2B-46B1-B0D9-B2101625F9D8}"/>
              </a:ext>
              <a:ext uri="{C183D7F6-B498-43B3-948B-1728B52AA6E4}">
                <adec:decorative xmlns:adec="http://schemas.microsoft.com/office/drawing/2017/decorative" val="1"/>
              </a:ext>
            </a:extLst>
          </p:cNvPr>
          <p:cNvSpPr txBox="1"/>
          <p:nvPr/>
        </p:nvSpPr>
        <p:spPr>
          <a:xfrm>
            <a:off x="5966870" y="6075144"/>
            <a:ext cx="6099242" cy="646331"/>
          </a:xfrm>
          <a:prstGeom prst="rect">
            <a:avLst/>
          </a:prstGeom>
          <a:noFill/>
        </p:spPr>
        <p:txBody>
          <a:bodyPr wrap="square">
            <a:spAutoFit/>
          </a:bodyPr>
          <a:lstStyle/>
          <a:p>
            <a:pPr algn="ctr">
              <a:lnSpc>
                <a:spcPct val="100000"/>
              </a:lnSpc>
              <a:spcBef>
                <a:spcPts val="1200"/>
              </a:spcBef>
            </a:pPr>
            <a:r>
              <a:rPr lang="en-US" b="1" dirty="0">
                <a:solidFill>
                  <a:srgbClr val="FF0000"/>
                </a:solidFill>
              </a:rPr>
              <a:t>Ethical responsibilities for participants’ rights &amp; welfare remain!</a:t>
            </a:r>
            <a:endParaRPr lang="en-US" dirty="0">
              <a:solidFill>
                <a:srgbClr val="FF0000"/>
              </a:solidFill>
            </a:endParaRPr>
          </a:p>
        </p:txBody>
      </p:sp>
    </p:spTree>
    <p:custDataLst>
      <p:tags r:id="rId1"/>
    </p:custDataLst>
    <p:extLst>
      <p:ext uri="{BB962C8B-B14F-4D97-AF65-F5344CB8AC3E}">
        <p14:creationId xmlns:p14="http://schemas.microsoft.com/office/powerpoint/2010/main" val="27901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C183D7F6-B498-43B3-948B-1728B52AA6E4}">
                <adec:decorative xmlns:adec="http://schemas.microsoft.com/office/drawing/2017/decorative" val="1"/>
              </a:ext>
            </a:extLst>
          </p:cNvPr>
          <p:cNvSpPr>
            <a:spLocks noGrp="1"/>
          </p:cNvSpPr>
          <p:nvPr>
            <p:ph type="body" idx="1"/>
          </p:nvPr>
        </p:nvSpPr>
        <p:spPr>
          <a:xfrm>
            <a:off x="384565" y="1652954"/>
            <a:ext cx="5711435" cy="4164750"/>
          </a:xfrm>
        </p:spPr>
        <p:txBody>
          <a:bodyPr vert="horz" lIns="91440" tIns="45720" rIns="91440" bIns="45720" rtlCol="0" anchor="t">
            <a:normAutofit/>
          </a:bodyPr>
          <a:lstStyle/>
          <a:p>
            <a:pPr marL="342900" indent="-342900">
              <a:spcBef>
                <a:spcPts val="1200"/>
              </a:spcBef>
              <a:buFont typeface="Arial" panose="020B0604020202020204" pitchFamily="34" charset="0"/>
              <a:buChar char="•"/>
            </a:pPr>
            <a:r>
              <a:rPr lang="en-US" sz="2600" dirty="0"/>
              <a:t>Free training </a:t>
            </a:r>
          </a:p>
          <a:p>
            <a:pPr marL="342900" indent="-342900">
              <a:spcBef>
                <a:spcPts val="1200"/>
              </a:spcBef>
              <a:buFont typeface="Arial" panose="020B0604020202020204" pitchFamily="34" charset="0"/>
              <a:buChar char="•"/>
            </a:pPr>
            <a:r>
              <a:rPr lang="en-US" sz="2600" dirty="0"/>
              <a:t>Satisfies the NIH requirements for training on human research protections for key personnel</a:t>
            </a:r>
          </a:p>
          <a:p>
            <a:pPr marL="342900" indent="-342900">
              <a:spcBef>
                <a:spcPts val="1200"/>
              </a:spcBef>
              <a:buFont typeface="Arial" panose="020B0604020202020204" pitchFamily="34" charset="0"/>
              <a:buChar char="•"/>
            </a:pPr>
            <a:r>
              <a:rPr lang="en-US" sz="2600" dirty="0"/>
              <a:t>Five self-study lessons with completion certificate after each lesson</a:t>
            </a:r>
          </a:p>
          <a:p>
            <a:pPr marL="342900" indent="-342900">
              <a:spcBef>
                <a:spcPts val="1200"/>
              </a:spcBef>
              <a:buFont typeface="Arial" panose="020B0604020202020204" pitchFamily="34" charset="0"/>
              <a:buChar char="•"/>
            </a:pPr>
            <a:r>
              <a:rPr lang="en-US" sz="2600" dirty="0"/>
              <a:t>Two interactive trainings on IRB review criteria considerations</a:t>
            </a:r>
          </a:p>
          <a:p>
            <a:pPr>
              <a:spcBef>
                <a:spcPts val="1200"/>
              </a:spcBef>
            </a:pPr>
            <a:endParaRPr lang="en-US" sz="2600" i="1" dirty="0">
              <a:solidFill>
                <a:srgbClr val="C00000"/>
              </a:solidFill>
            </a:endParaRPr>
          </a:p>
          <a:p>
            <a:pPr marL="0" indent="0">
              <a:buNone/>
            </a:pPr>
            <a:endParaRPr lang="en-US" sz="1800" dirty="0">
              <a:hlinkClick r:id="rId3"/>
            </a:endParaRPr>
          </a:p>
        </p:txBody>
      </p:sp>
      <p:sp>
        <p:nvSpPr>
          <p:cNvPr id="7" name="TextBox 6">
            <a:extLst>
              <a:ext uri="{C183D7F6-B498-43B3-948B-1728B52AA6E4}">
                <adec:decorative xmlns:adec="http://schemas.microsoft.com/office/drawing/2017/decorative" val="1"/>
              </a:ext>
            </a:extLst>
          </p:cNvPr>
          <p:cNvSpPr txBox="1"/>
          <p:nvPr/>
        </p:nvSpPr>
        <p:spPr>
          <a:xfrm>
            <a:off x="384565" y="5817704"/>
            <a:ext cx="7323777" cy="923330"/>
          </a:xfrm>
          <a:prstGeom prst="rect">
            <a:avLst/>
          </a:prstGeom>
          <a:solidFill>
            <a:schemeClr val="bg1">
              <a:lumMod val="95000"/>
              <a:alpha val="7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2B62"/>
                </a:solidFill>
                <a:effectLst/>
                <a:uLnTx/>
                <a:uFillTx/>
                <a:latin typeface="Arial"/>
                <a:ea typeface="+mn-ea"/>
                <a:cs typeface="+mn-cs"/>
              </a:rPr>
              <a:t>Find it at OHRP website &gt; Education &amp; Outreach &gt; Online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02B62"/>
                </a:solidFill>
                <a:effectLst/>
                <a:uLnTx/>
                <a:uFillTx/>
                <a:latin typeface="Arial"/>
                <a:ea typeface="+mn-ea"/>
                <a:cs typeface="+mn-cs"/>
                <a:hlinkClick r:id="rId3"/>
              </a:rPr>
              <a:t>https://www.hhs.gov/ohrp/education-and-outreach/online-education/human-research-protection-training/index.html</a:t>
            </a:r>
            <a:endParaRPr kumimoji="0" lang="en-US" sz="1800" b="0" i="0" u="none" strike="noStrike" kern="1200" cap="none" spc="0" normalizeH="0" baseline="0" noProof="0" dirty="0">
              <a:ln>
                <a:noFill/>
              </a:ln>
              <a:solidFill>
                <a:srgbClr val="102B62"/>
              </a:solidFill>
              <a:effectLst/>
              <a:uLnTx/>
              <a:uFillTx/>
              <a:latin typeface="Arial"/>
              <a:ea typeface="+mn-ea"/>
              <a:cs typeface="+mn-cs"/>
            </a:endParaRPr>
          </a:p>
        </p:txBody>
      </p:sp>
      <p:sp>
        <p:nvSpPr>
          <p:cNvPr id="10" name="Title 9">
            <a:extLst>
              <a:ext uri="{FF2B5EF4-FFF2-40B4-BE49-F238E27FC236}">
                <a16:creationId xmlns:a16="http://schemas.microsoft.com/office/drawing/2014/main" id="{D47CB52E-035D-4C93-85C6-97DF312BC3A7}"/>
              </a:ext>
              <a:ext uri="{C183D7F6-B498-43B3-948B-1728B52AA6E4}">
                <adec:decorative xmlns:adec="http://schemas.microsoft.com/office/drawing/2017/decorative" val="1"/>
              </a:ext>
            </a:extLst>
          </p:cNvPr>
          <p:cNvSpPr txBox="1">
            <a:spLocks noGrp="1"/>
          </p:cNvSpPr>
          <p:nvPr>
            <p:ph type="title" idx="4294967295"/>
          </p:nvPr>
        </p:nvSpPr>
        <p:spPr>
          <a:xfrm>
            <a:off x="212035" y="185530"/>
            <a:ext cx="6082748"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02B62"/>
                </a:solidFill>
                <a:effectLst/>
                <a:uLnTx/>
                <a:uFillTx/>
                <a:latin typeface="Arial"/>
                <a:ea typeface="+mn-ea"/>
                <a:cs typeface="+mn-cs"/>
              </a:rPr>
              <a:t>OHRP’s Human Research Protection Training</a:t>
            </a:r>
          </a:p>
        </p:txBody>
      </p:sp>
      <p:pic>
        <p:nvPicPr>
          <p:cNvPr id="2" name="Picture 1">
            <a:extLst>
              <a:ext uri="{FF2B5EF4-FFF2-40B4-BE49-F238E27FC236}">
                <a16:creationId xmlns:a16="http://schemas.microsoft.com/office/drawing/2014/main" id="{BE6B2681-4F3C-4B34-A928-43C92DB86C4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378804" y="0"/>
            <a:ext cx="5813196" cy="6858000"/>
          </a:xfrm>
          <a:prstGeom prst="rect">
            <a:avLst/>
          </a:prstGeom>
        </p:spPr>
      </p:pic>
    </p:spTree>
    <p:extLst>
      <p:ext uri="{BB962C8B-B14F-4D97-AF65-F5344CB8AC3E}">
        <p14:creationId xmlns:p14="http://schemas.microsoft.com/office/powerpoint/2010/main" val="12637852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38A0F-95F0-4EB6-81FA-4B0322858473}"/>
              </a:ext>
              <a:ext uri="{C183D7F6-B498-43B3-948B-1728B52AA6E4}">
                <adec:decorative xmlns:adec="http://schemas.microsoft.com/office/drawing/2017/decorative" val="1"/>
              </a:ext>
            </a:extLst>
          </p:cNvPr>
          <p:cNvSpPr>
            <a:spLocks noGrp="1"/>
          </p:cNvSpPr>
          <p:nvPr>
            <p:ph type="title"/>
          </p:nvPr>
        </p:nvSpPr>
        <p:spPr>
          <a:xfrm>
            <a:off x="863139" y="1256105"/>
            <a:ext cx="11052699" cy="596610"/>
          </a:xfrm>
        </p:spPr>
        <p:txBody>
          <a:bodyPr>
            <a:normAutofit/>
          </a:bodyPr>
          <a:lstStyle/>
          <a:p>
            <a:r>
              <a:rPr lang="en-US" sz="3600" dirty="0"/>
              <a:t>Contacts and Resources</a:t>
            </a:r>
          </a:p>
        </p:txBody>
      </p:sp>
      <p:sp>
        <p:nvSpPr>
          <p:cNvPr id="3" name="Content Placeholder 2">
            <a:extLst>
              <a:ext uri="{FF2B5EF4-FFF2-40B4-BE49-F238E27FC236}">
                <a16:creationId xmlns:a16="http://schemas.microsoft.com/office/drawing/2014/main" id="{0FEAB7DC-5B0A-4EF7-9E00-FA5DBD8051CE}"/>
              </a:ext>
              <a:ext uri="{C183D7F6-B498-43B3-948B-1728B52AA6E4}">
                <adec:decorative xmlns:adec="http://schemas.microsoft.com/office/drawing/2017/decorative" val="1"/>
              </a:ext>
            </a:extLst>
          </p:cNvPr>
          <p:cNvSpPr>
            <a:spLocks noGrp="1"/>
          </p:cNvSpPr>
          <p:nvPr>
            <p:ph idx="1"/>
          </p:nvPr>
        </p:nvSpPr>
        <p:spPr>
          <a:xfrm>
            <a:off x="568171" y="1966586"/>
            <a:ext cx="7072706" cy="4389764"/>
          </a:xfrm>
        </p:spPr>
        <p:txBody>
          <a:bodyPr>
            <a:normAutofit fontScale="92500"/>
          </a:bodyPr>
          <a:lstStyle/>
          <a:p>
            <a:pPr>
              <a:spcAft>
                <a:spcPts val="1200"/>
              </a:spcAft>
              <a:defRPr/>
            </a:pPr>
            <a:r>
              <a:rPr lang="en-US" sz="2800" dirty="0"/>
              <a:t>Contact us or submit your questions to </a:t>
            </a:r>
            <a:r>
              <a:rPr lang="en-US" sz="2800" b="1" dirty="0">
                <a:hlinkClick r:id="rId3"/>
              </a:rPr>
              <a:t>OHRP@hhs.gov</a:t>
            </a:r>
            <a:r>
              <a:rPr lang="en-US" sz="2800" dirty="0"/>
              <a:t>   </a:t>
            </a:r>
          </a:p>
          <a:p>
            <a:pPr>
              <a:spcAft>
                <a:spcPts val="1200"/>
              </a:spcAft>
              <a:defRPr/>
            </a:pPr>
            <a:r>
              <a:rPr lang="en-US" sz="2800" dirty="0"/>
              <a:t>Visit OHRP website at</a:t>
            </a:r>
            <a:r>
              <a:rPr lang="en-US" sz="2800" dirty="0">
                <a:solidFill>
                  <a:schemeClr val="tx2"/>
                </a:solidFill>
              </a:rPr>
              <a:t> </a:t>
            </a:r>
            <a:r>
              <a:rPr lang="en-US" sz="2800" b="1" dirty="0">
                <a:hlinkClick r:id="rId4"/>
              </a:rPr>
              <a:t>www.hhs.gov/ohrp</a:t>
            </a:r>
            <a:r>
              <a:rPr lang="en-US" sz="2800" dirty="0"/>
              <a:t>, particularly the educational offerings under Education &amp; Outreach</a:t>
            </a:r>
          </a:p>
          <a:p>
            <a:pPr>
              <a:spcAft>
                <a:spcPts val="1200"/>
              </a:spcAft>
              <a:defRPr/>
            </a:pPr>
            <a:r>
              <a:rPr lang="en-US" sz="2800" dirty="0"/>
              <a:t>Check out OHRP’s </a:t>
            </a:r>
            <a:r>
              <a:rPr lang="en-US" sz="2800" b="1" i="1" dirty="0">
                <a:hlinkClick r:id="rId5"/>
              </a:rPr>
              <a:t>About Research Participation</a:t>
            </a:r>
            <a:r>
              <a:rPr lang="en-US" sz="2800" dirty="0"/>
              <a:t> informational resources for the public </a:t>
            </a:r>
            <a:br>
              <a:rPr lang="en-US" sz="2800" dirty="0"/>
            </a:br>
            <a:br>
              <a:rPr lang="en-US" sz="2800" dirty="0"/>
            </a:br>
            <a:r>
              <a:rPr lang="en-US" sz="2000" dirty="0">
                <a:hlinkClick r:id="rId5"/>
              </a:rPr>
              <a:t>http://www.hhs.gov/about-research-participation</a:t>
            </a:r>
            <a:endParaRPr lang="en-US" sz="2800" dirty="0"/>
          </a:p>
          <a:p>
            <a:pPr marL="0" indent="0">
              <a:spcAft>
                <a:spcPts val="1200"/>
              </a:spcAft>
              <a:buNone/>
            </a:pPr>
            <a:endParaRPr lang="en-US" sz="2800" dirty="0"/>
          </a:p>
          <a:p>
            <a:pPr marL="0" indent="0">
              <a:spcAft>
                <a:spcPts val="1200"/>
              </a:spcAft>
              <a:buNone/>
            </a:pPr>
            <a:endParaRPr lang="en-US" sz="2800" dirty="0"/>
          </a:p>
          <a:p>
            <a:pPr marL="0" indent="0">
              <a:buNone/>
            </a:pPr>
            <a:endParaRPr lang="en-US" sz="2800" dirty="0"/>
          </a:p>
        </p:txBody>
      </p:sp>
      <p:sp>
        <p:nvSpPr>
          <p:cNvPr id="4" name="Slide Number Placeholder 3">
            <a:extLst>
              <a:ext uri="{FF2B5EF4-FFF2-40B4-BE49-F238E27FC236}">
                <a16:creationId xmlns:a16="http://schemas.microsoft.com/office/drawing/2014/main" id="{5A8E0B4C-5529-4128-8592-0D3621301E24}"/>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1A13885E-2BAC-4CB6-AA62-31646D55CC5D}"/>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201272" y="766247"/>
            <a:ext cx="3419598" cy="5704731"/>
          </a:xfrm>
          <a:prstGeom prst="rect">
            <a:avLst/>
          </a:prstGeom>
        </p:spPr>
      </p:pic>
    </p:spTree>
    <p:extLst>
      <p:ext uri="{BB962C8B-B14F-4D97-AF65-F5344CB8AC3E}">
        <p14:creationId xmlns:p14="http://schemas.microsoft.com/office/powerpoint/2010/main" val="1331029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tx2">
                <a:tint val="45000"/>
                <a:satMod val="400000"/>
              </a:schemeClr>
            </a:duotone>
            <a:extLst>
              <a:ext uri="{BEBA8EAE-BF5A-486C-A8C5-ECC9F3942E4B}">
                <a14:imgProps xmlns:a14="http://schemas.microsoft.com/office/drawing/2010/main">
                  <a14:imgLayer r:embed="rId4">
                    <a14:imgEffect>
                      <a14:artisticTexturizer/>
                    </a14:imgEffect>
                    <a14:imgEffect>
                      <a14:colorTemperature colorTemp="11500"/>
                    </a14:imgEffect>
                    <a14:imgEffect>
                      <a14:saturation sat="400000"/>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10">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dirty="0"/>
          </a:p>
        </p:txBody>
      </p:sp>
      <p:sp>
        <p:nvSpPr>
          <p:cNvPr id="4" name="Slide Number Placeholder 3">
            <a:extLst>
              <a:ext uri="{FF2B5EF4-FFF2-40B4-BE49-F238E27FC236}">
                <a16:creationId xmlns:a16="http://schemas.microsoft.com/office/drawing/2014/main" id="{20542E30-1C78-408F-B090-9EDB3EB85872}"/>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549D6600-C6B9-CF4F-8A0C-864766A79F48}" type="slidenum">
              <a:rPr kumimoji="0" lang="en-US" b="0" i="0" u="none" strike="noStrike" cap="none" spc="0" normalizeH="0" baseline="0" noProof="0" smtClean="0">
                <a:ln>
                  <a:noFill/>
                </a:ln>
                <a:effectLst/>
                <a:uLnTx/>
                <a:uFillTx/>
                <a:latin typeface="+mn-lt"/>
                <a:cs typeface="+mn-cs"/>
              </a:rPr>
              <a:pPr marR="0" lvl="0" indent="0" fontAlgn="auto">
                <a:spcBef>
                  <a:spcPts val="0"/>
                </a:spcBef>
                <a:spcAft>
                  <a:spcPts val="600"/>
                </a:spcAft>
                <a:buClrTx/>
                <a:buSzTx/>
                <a:buFontTx/>
                <a:buNone/>
                <a:tabLst/>
                <a:defRPr/>
              </a:pPr>
              <a:t>42</a:t>
            </a:fld>
            <a:endParaRPr kumimoji="0" lang="en-US" b="0" i="0" u="none" strike="noStrike" cap="none" spc="0" normalizeH="0" baseline="0" noProof="0" dirty="0">
              <a:ln>
                <a:noFill/>
              </a:ln>
              <a:effectLst/>
              <a:uLnTx/>
              <a:uFillTx/>
              <a:latin typeface="+mn-lt"/>
              <a:cs typeface="+mn-cs"/>
            </a:endParaRPr>
          </a:p>
        </p:txBody>
      </p:sp>
      <p:sp>
        <p:nvSpPr>
          <p:cNvPr id="5" name="Title 4">
            <a:extLst>
              <a:ext uri="{FF2B5EF4-FFF2-40B4-BE49-F238E27FC236}">
                <a16:creationId xmlns:a16="http://schemas.microsoft.com/office/drawing/2014/main" id="{024BCC5B-4C83-43AC-8801-910AE3FF6777}"/>
              </a:ext>
              <a:ext uri="{C183D7F6-B498-43B3-948B-1728B52AA6E4}">
                <adec:decorative xmlns:adec="http://schemas.microsoft.com/office/drawing/2017/decorative" val="1"/>
              </a:ext>
            </a:extLst>
          </p:cNvPr>
          <p:cNvSpPr txBox="1">
            <a:spLocks noGrp="1"/>
          </p:cNvSpPr>
          <p:nvPr>
            <p:ph type="title" idx="4294967295"/>
          </p:nvPr>
        </p:nvSpPr>
        <p:spPr>
          <a:xfrm>
            <a:off x="2931450" y="209803"/>
            <a:ext cx="6589542"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Thank you! </a:t>
            </a:r>
          </a:p>
        </p:txBody>
      </p:sp>
      <p:pic>
        <p:nvPicPr>
          <p:cNvPr id="8" name="Graphic 7">
            <a:extLst>
              <a:ext uri="{FF2B5EF4-FFF2-40B4-BE49-F238E27FC236}">
                <a16:creationId xmlns:a16="http://schemas.microsoft.com/office/drawing/2014/main" id="{0B8DDE46-7ED2-49E1-8208-49994C29F6B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1150" y="1487316"/>
            <a:ext cx="1409700" cy="4514850"/>
          </a:xfrm>
          <a:prstGeom prst="rect">
            <a:avLst/>
          </a:prstGeom>
        </p:spPr>
      </p:pic>
    </p:spTree>
    <p:extLst>
      <p:ext uri="{BB962C8B-B14F-4D97-AF65-F5344CB8AC3E}">
        <p14:creationId xmlns:p14="http://schemas.microsoft.com/office/powerpoint/2010/main" val="2828802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2AAE02C-BA72-48C5-8DEE-A9CDA4079C80}"/>
              </a:ext>
              <a:ext uri="{C183D7F6-B498-43B3-948B-1728B52AA6E4}">
                <adec:decorative xmlns:adec="http://schemas.microsoft.com/office/drawing/2017/decorative" val="1"/>
              </a:ext>
            </a:extLst>
          </p:cNvPr>
          <p:cNvSpPr>
            <a:spLocks noGrp="1"/>
          </p:cNvSpPr>
          <p:nvPr>
            <p:ph type="title"/>
          </p:nvPr>
        </p:nvSpPr>
        <p:spPr>
          <a:xfrm>
            <a:off x="876300" y="1215615"/>
            <a:ext cx="10439400" cy="656216"/>
          </a:xfrm>
        </p:spPr>
        <p:txBody>
          <a:bodyPr>
            <a:noAutofit/>
          </a:bodyPr>
          <a:lstStyle/>
          <a:p>
            <a:r>
              <a:rPr lang="en-US" sz="3600" dirty="0"/>
              <a:t>How Do You Determine If Your Project Is Nonexempt Human Subjects Research? </a:t>
            </a:r>
          </a:p>
        </p:txBody>
      </p:sp>
      <p:sp>
        <p:nvSpPr>
          <p:cNvPr id="7" name="Content Placeholder 6">
            <a:extLst>
              <a:ext uri="{FF2B5EF4-FFF2-40B4-BE49-F238E27FC236}">
                <a16:creationId xmlns:a16="http://schemas.microsoft.com/office/drawing/2014/main" id="{88514FD2-96BC-4541-B111-F7E3DF1257B5}"/>
              </a:ext>
              <a:ext uri="{C183D7F6-B498-43B3-948B-1728B52AA6E4}">
                <adec:decorative xmlns:adec="http://schemas.microsoft.com/office/drawing/2017/decorative" val="1"/>
              </a:ext>
            </a:extLst>
          </p:cNvPr>
          <p:cNvSpPr>
            <a:spLocks noGrp="1"/>
          </p:cNvSpPr>
          <p:nvPr>
            <p:ph idx="1"/>
          </p:nvPr>
        </p:nvSpPr>
        <p:spPr>
          <a:xfrm>
            <a:off x="914400" y="2204999"/>
            <a:ext cx="10439400" cy="4333913"/>
          </a:xfrm>
        </p:spPr>
        <p:txBody>
          <a:bodyPr>
            <a:normAutofit/>
          </a:bodyPr>
          <a:lstStyle/>
          <a:p>
            <a:pPr marL="0" indent="0">
              <a:buNone/>
            </a:pPr>
            <a:r>
              <a:rPr lang="en-US" sz="2800" dirty="0"/>
              <a:t>Ask these questions, </a:t>
            </a:r>
            <a:r>
              <a:rPr lang="en-US" sz="2800" u="sng" dirty="0"/>
              <a:t>in this order</a:t>
            </a:r>
            <a:r>
              <a:rPr lang="en-US" sz="2800" dirty="0"/>
              <a:t>:</a:t>
            </a:r>
          </a:p>
          <a:p>
            <a:pPr marL="0" indent="0">
              <a:buNone/>
            </a:pPr>
            <a:endParaRPr lang="en-US" sz="2800" dirty="0"/>
          </a:p>
          <a:p>
            <a:pPr marL="514350" indent="-514350">
              <a:buFont typeface="+mj-lt"/>
              <a:buAutoNum type="arabicPeriod"/>
            </a:pPr>
            <a:r>
              <a:rPr lang="en-US" sz="2800" dirty="0"/>
              <a:t>Does the activity involve </a:t>
            </a:r>
            <a:r>
              <a:rPr lang="en-US" sz="2800" b="1" i="1" dirty="0"/>
              <a:t>Research</a:t>
            </a:r>
            <a:r>
              <a:rPr lang="en-US" sz="2800" dirty="0"/>
              <a:t>?</a:t>
            </a:r>
          </a:p>
          <a:p>
            <a:pPr marL="514350" indent="-514350">
              <a:buFont typeface="+mj-lt"/>
              <a:buAutoNum type="arabicPeriod"/>
            </a:pPr>
            <a:r>
              <a:rPr lang="en-US" sz="2800" dirty="0"/>
              <a:t>Does the research involve </a:t>
            </a:r>
            <a:r>
              <a:rPr lang="en-US" sz="2800" b="1" i="1" dirty="0"/>
              <a:t>Human Subjects</a:t>
            </a:r>
            <a:r>
              <a:rPr lang="en-US" sz="2800" dirty="0"/>
              <a:t>?</a:t>
            </a:r>
          </a:p>
          <a:p>
            <a:pPr marL="514350" indent="-514350">
              <a:buFont typeface="+mj-lt"/>
              <a:buAutoNum type="arabicPeriod"/>
            </a:pPr>
            <a:r>
              <a:rPr lang="en-US" sz="2800" dirty="0"/>
              <a:t>Is the human subjects research </a:t>
            </a:r>
            <a:r>
              <a:rPr lang="en-US" sz="2800" b="1" i="1" dirty="0"/>
              <a:t>Exempt</a:t>
            </a:r>
            <a:r>
              <a:rPr lang="en-US" sz="2800" dirty="0"/>
              <a:t>?</a:t>
            </a:r>
          </a:p>
          <a:p>
            <a:pPr marL="514350" indent="-514350">
              <a:buFont typeface="+mj-lt"/>
              <a:buAutoNum type="arabicPeriod"/>
            </a:pPr>
            <a:endParaRPr lang="en-US" sz="2800" dirty="0"/>
          </a:p>
          <a:p>
            <a:pPr marL="0" indent="0" algn="r">
              <a:buNone/>
            </a:pPr>
            <a:r>
              <a:rPr lang="en-US" sz="2800" dirty="0"/>
              <a:t>According to the </a:t>
            </a:r>
            <a:r>
              <a:rPr lang="en-US" sz="2800" dirty="0">
                <a:hlinkClick r:id="rId3"/>
              </a:rPr>
              <a:t>regulatory definitions</a:t>
            </a:r>
            <a:r>
              <a:rPr lang="en-US" sz="2800" dirty="0"/>
              <a:t>…</a:t>
            </a:r>
          </a:p>
        </p:txBody>
      </p:sp>
      <p:sp>
        <p:nvSpPr>
          <p:cNvPr id="3" name="Slide Number Placeholder 2">
            <a:extLst>
              <a:ext uri="{FF2B5EF4-FFF2-40B4-BE49-F238E27FC236}">
                <a16:creationId xmlns:a16="http://schemas.microsoft.com/office/drawing/2014/main" id="{0199E999-60B2-490F-9E69-15A734A236F7}"/>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219310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F4C2CB-68F1-4FC6-A6DE-7F7B8CE7E578}"/>
              </a:ext>
              <a:ext uri="{C183D7F6-B498-43B3-948B-1728B52AA6E4}">
                <adec:decorative xmlns:adec="http://schemas.microsoft.com/office/drawing/2017/decorative" val="1"/>
              </a:ext>
            </a:extLst>
          </p:cNvPr>
          <p:cNvSpPr>
            <a:spLocks noGrp="1"/>
          </p:cNvSpPr>
          <p:nvPr>
            <p:ph type="title"/>
          </p:nvPr>
        </p:nvSpPr>
        <p:spPr>
          <a:xfrm>
            <a:off x="731859" y="1218413"/>
            <a:ext cx="11052699" cy="596610"/>
          </a:xfrm>
        </p:spPr>
        <p:txBody>
          <a:bodyPr>
            <a:normAutofit/>
          </a:bodyPr>
          <a:lstStyle/>
          <a:p>
            <a:r>
              <a:rPr lang="en-US" sz="3600" dirty="0"/>
              <a:t>How Is </a:t>
            </a:r>
            <a:r>
              <a:rPr lang="en-US" sz="3600" i="1" dirty="0"/>
              <a:t>Research</a:t>
            </a:r>
            <a:r>
              <a:rPr lang="en-US" sz="3600" dirty="0"/>
              <a:t> Defined?</a:t>
            </a:r>
          </a:p>
        </p:txBody>
      </p:sp>
      <p:sp>
        <p:nvSpPr>
          <p:cNvPr id="7" name="Content Placeholder 6">
            <a:extLst>
              <a:ext uri="{FF2B5EF4-FFF2-40B4-BE49-F238E27FC236}">
                <a16:creationId xmlns:a16="http://schemas.microsoft.com/office/drawing/2014/main" id="{F8BAD42D-1E2B-471D-ADAC-EFD064A3980A}"/>
              </a:ext>
              <a:ext uri="{C183D7F6-B498-43B3-948B-1728B52AA6E4}">
                <adec:decorative xmlns:adec="http://schemas.microsoft.com/office/drawing/2017/decorative" val="1"/>
              </a:ext>
            </a:extLst>
          </p:cNvPr>
          <p:cNvSpPr>
            <a:spLocks noGrp="1"/>
          </p:cNvSpPr>
          <p:nvPr>
            <p:ph idx="1"/>
          </p:nvPr>
        </p:nvSpPr>
        <p:spPr>
          <a:xfrm>
            <a:off x="733339" y="1988090"/>
            <a:ext cx="10725321" cy="4195192"/>
          </a:xfrm>
        </p:spPr>
        <p:txBody>
          <a:bodyPr/>
          <a:lstStyle/>
          <a:p>
            <a:pPr marL="0" indent="0">
              <a:buNone/>
            </a:pPr>
            <a:r>
              <a:rPr lang="en-US" altLang="en-US" sz="3200" dirty="0">
                <a:cs typeface="Tahoma" pitchFamily="34" charset="0"/>
              </a:rPr>
              <a:t>Research refers to a </a:t>
            </a:r>
            <a:r>
              <a:rPr lang="en-US" altLang="en-US" sz="3200" b="1" dirty="0">
                <a:cs typeface="Tahoma" pitchFamily="34" charset="0"/>
              </a:rPr>
              <a:t>systematic investigation</a:t>
            </a:r>
            <a:r>
              <a:rPr lang="en-US" altLang="en-US" sz="3200" dirty="0">
                <a:cs typeface="Tahoma" pitchFamily="34" charset="0"/>
              </a:rPr>
              <a:t>, including research development, testing, and evaluation, </a:t>
            </a:r>
            <a:r>
              <a:rPr lang="en-US" altLang="en-US" sz="3200" b="1" dirty="0">
                <a:cs typeface="Tahoma" pitchFamily="34" charset="0"/>
              </a:rPr>
              <a:t>designed to develop or contribute to generalizable knowledge…</a:t>
            </a:r>
            <a:r>
              <a:rPr lang="en-US" altLang="en-US" dirty="0">
                <a:cs typeface="Tahoma" pitchFamily="34" charset="0"/>
              </a:rPr>
              <a:t>	</a:t>
            </a:r>
          </a:p>
          <a:p>
            <a:pPr lvl="1" algn="r">
              <a:spcBef>
                <a:spcPct val="0"/>
              </a:spcBef>
              <a:buSzTx/>
              <a:buNone/>
            </a:pPr>
            <a:r>
              <a:rPr lang="en-US" altLang="en-US" sz="3600" dirty="0">
                <a:solidFill>
                  <a:srgbClr val="000000"/>
                </a:solidFill>
              </a:rPr>
              <a:t>				</a:t>
            </a:r>
            <a:r>
              <a:rPr lang="en-US" dirty="0">
                <a:solidFill>
                  <a:schemeClr val="tx1"/>
                </a:solidFill>
              </a:rPr>
              <a:t> </a:t>
            </a:r>
            <a:r>
              <a:rPr lang="en-US" sz="2000" dirty="0">
                <a:solidFill>
                  <a:schemeClr val="tx1"/>
                </a:solidFill>
              </a:rPr>
              <a:t>§46.102(l)</a:t>
            </a:r>
          </a:p>
          <a:p>
            <a:pPr lvl="1" algn="r">
              <a:spcBef>
                <a:spcPct val="0"/>
              </a:spcBef>
              <a:buSzTx/>
              <a:buNone/>
            </a:pPr>
            <a:endParaRPr lang="en-US" dirty="0"/>
          </a:p>
          <a:p>
            <a:pPr lvl="1" algn="r">
              <a:spcBef>
                <a:spcPct val="0"/>
              </a:spcBef>
              <a:buSzTx/>
              <a:buNone/>
            </a:pPr>
            <a:r>
              <a:rPr lang="en-US" dirty="0"/>
              <a:t>*Emphasis added</a:t>
            </a:r>
          </a:p>
        </p:txBody>
      </p:sp>
      <p:sp>
        <p:nvSpPr>
          <p:cNvPr id="3" name="Slide Number Placeholder 2">
            <a:extLst>
              <a:ext uri="{FF2B5EF4-FFF2-40B4-BE49-F238E27FC236}">
                <a16:creationId xmlns:a16="http://schemas.microsoft.com/office/drawing/2014/main" id="{C49C14E1-43EC-42A0-98D3-6791EB5059A2}"/>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006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PQuestion">
            <a:extLst>
              <a:ext uri="{C183D7F6-B498-43B3-948B-1728B52AA6E4}">
                <adec:decorative xmlns:adec="http://schemas.microsoft.com/office/drawing/2017/decorative" val="1"/>
              </a:ext>
            </a:extLst>
          </p:cNvPr>
          <p:cNvSpPr>
            <a:spLocks noGrp="1"/>
          </p:cNvSpPr>
          <p:nvPr>
            <p:ph type="title"/>
          </p:nvPr>
        </p:nvSpPr>
        <p:spPr>
          <a:xfrm>
            <a:off x="865542" y="1970592"/>
            <a:ext cx="10262794" cy="2614107"/>
          </a:xfrm>
        </p:spPr>
        <p:txBody>
          <a:bodyPr>
            <a:normAutofit fontScale="90000"/>
          </a:bodyPr>
          <a:lstStyle/>
          <a:p>
            <a:pPr algn="l" eaLnBrk="1" hangingPunct="1">
              <a:spcBef>
                <a:spcPts val="600"/>
              </a:spcBef>
              <a:spcAft>
                <a:spcPts val="1200"/>
              </a:spcAft>
            </a:pPr>
            <a:r>
              <a:rPr lang="en-US" sz="2700" b="0" dirty="0">
                <a:solidFill>
                  <a:schemeClr val="tx1"/>
                </a:solidFill>
              </a:rPr>
              <a:t>A team of physicians sees a patient with an unusual combination of symptoms. They run a variety of diagnostic tests and procedures. Results of the tests do not yield a known diagnosis. </a:t>
            </a:r>
            <a:br>
              <a:rPr lang="en-US" sz="2700" b="0" dirty="0"/>
            </a:br>
            <a:br>
              <a:rPr lang="en-US" sz="2700" b="0" dirty="0"/>
            </a:br>
            <a:r>
              <a:rPr lang="en-US" sz="2700" b="0" dirty="0">
                <a:solidFill>
                  <a:schemeClr val="tx1"/>
                </a:solidFill>
              </a:rPr>
              <a:t>They write a case summary of their observations and submit it to a medical journal for publication.</a:t>
            </a:r>
            <a:br>
              <a:rPr lang="en-US" sz="2000" dirty="0"/>
            </a:br>
            <a:br>
              <a:rPr lang="en-US" altLang="en-US" sz="2000" dirty="0">
                <a:cs typeface="Tahoma" pitchFamily="34" charset="0"/>
              </a:rPr>
            </a:br>
            <a:endParaRPr lang="en-US" altLang="en-US" sz="2400" b="1" dirty="0">
              <a:cs typeface="Tahoma" pitchFamily="34" charset="0"/>
            </a:endParaRPr>
          </a:p>
        </p:txBody>
      </p:sp>
      <p:sp>
        <p:nvSpPr>
          <p:cNvPr id="49155" name="TPAnswers">
            <a:extLst>
              <a:ext uri="{C183D7F6-B498-43B3-948B-1728B52AA6E4}">
                <adec:decorative xmlns:adec="http://schemas.microsoft.com/office/drawing/2017/decorative" val="1"/>
              </a:ext>
            </a:extLst>
          </p:cNvPr>
          <p:cNvSpPr>
            <a:spLocks noGrp="1"/>
          </p:cNvSpPr>
          <p:nvPr>
            <p:ph type="body" idx="1"/>
            <p:custDataLst>
              <p:tags r:id="rId2"/>
            </p:custDataLst>
          </p:nvPr>
        </p:nvSpPr>
        <p:spPr>
          <a:xfrm>
            <a:off x="865542" y="4391036"/>
            <a:ext cx="3048000" cy="1365238"/>
          </a:xfrm>
        </p:spPr>
        <p:txBody>
          <a:bodyPr/>
          <a:lstStyle/>
          <a:p>
            <a:pPr marL="0" indent="0">
              <a:buNone/>
            </a:pPr>
            <a:r>
              <a:rPr lang="en-US" altLang="en-US" sz="2400" b="1" dirty="0">
                <a:solidFill>
                  <a:schemeClr val="tx2"/>
                </a:solidFill>
                <a:cs typeface="Tahoma" pitchFamily="34" charset="0"/>
              </a:rPr>
              <a:t>Answer: </a:t>
            </a:r>
            <a:r>
              <a:rPr lang="en-US" altLang="en-US" sz="2400" b="1" dirty="0">
                <a:solidFill>
                  <a:srgbClr val="FF0000"/>
                </a:solidFill>
                <a:cs typeface="Tahoma" pitchFamily="34" charset="0"/>
              </a:rPr>
              <a:t>No</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p:txBody>
          <a:bodyPr/>
          <a:lstStyle/>
          <a:p>
            <a:pPr>
              <a:defRPr/>
            </a:pPr>
            <a:fld id="{0FF197ED-8B67-402F-8E1C-245263157533}" type="slidenum">
              <a:rPr lang="en-US" kern="0">
                <a:solidFill>
                  <a:prstClr val="black">
                    <a:tint val="75000"/>
                  </a:prstClr>
                </a:solidFill>
                <a:latin typeface="Calibri"/>
                <a:sym typeface="Arial"/>
              </a:rPr>
              <a:pPr>
                <a:defRPr/>
              </a:pPr>
              <a:t>7</a:t>
            </a:fld>
            <a:endParaRPr lang="en-US" kern="0" dirty="0">
              <a:solidFill>
                <a:prstClr val="black">
                  <a:tint val="75000"/>
                </a:prstClr>
              </a:solidFill>
              <a:latin typeface="Calibri"/>
              <a:sym typeface="Arial"/>
            </a:endParaRPr>
          </a:p>
        </p:txBody>
      </p:sp>
      <p:sp>
        <p:nvSpPr>
          <p:cNvPr id="49158" name="TextBox 1">
            <a:extLst>
              <a:ext uri="{C183D7F6-B498-43B3-948B-1728B52AA6E4}">
                <adec:decorative xmlns:adec="http://schemas.microsoft.com/office/drawing/2017/decorative" val="0"/>
              </a:ext>
            </a:extLst>
          </p:cNvPr>
          <p:cNvSpPr txBox="1">
            <a:spLocks noChangeArrowheads="1"/>
          </p:cNvSpPr>
          <p:nvPr/>
        </p:nvSpPr>
        <p:spPr bwMode="auto">
          <a:xfrm>
            <a:off x="865542" y="1256862"/>
            <a:ext cx="104609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None/>
            </a:pPr>
            <a:r>
              <a:rPr lang="en-US" altLang="en-US" sz="3600" b="1" dirty="0">
                <a:solidFill>
                  <a:schemeClr val="tx2"/>
                </a:solidFill>
                <a:latin typeface="Arial" panose="020B0604020202020204" pitchFamily="34" charset="0"/>
                <a:cs typeface="Arial" panose="020B0604020202020204" pitchFamily="34" charset="0"/>
                <a:sym typeface="Arial"/>
              </a:rPr>
              <a:t>1. Is This Research?</a:t>
            </a:r>
          </a:p>
        </p:txBody>
      </p:sp>
    </p:spTree>
    <p:custDataLst>
      <p:tags r:id="rId1"/>
    </p:custDataLst>
    <p:extLst>
      <p:ext uri="{BB962C8B-B14F-4D97-AF65-F5344CB8AC3E}">
        <p14:creationId xmlns:p14="http://schemas.microsoft.com/office/powerpoint/2010/main" val="75250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4915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91F7-4906-4CD7-973E-4763E3A70E6C}"/>
              </a:ext>
              <a:ext uri="{C183D7F6-B498-43B3-948B-1728B52AA6E4}">
                <adec:decorative xmlns:adec="http://schemas.microsoft.com/office/drawing/2017/decorative" val="1"/>
              </a:ext>
            </a:extLst>
          </p:cNvPr>
          <p:cNvSpPr>
            <a:spLocks noGrp="1"/>
          </p:cNvSpPr>
          <p:nvPr>
            <p:ph type="title"/>
          </p:nvPr>
        </p:nvSpPr>
        <p:spPr>
          <a:xfrm>
            <a:off x="850625" y="1179145"/>
            <a:ext cx="10600815" cy="638896"/>
          </a:xfrm>
        </p:spPr>
        <p:txBody>
          <a:bodyPr>
            <a:normAutofit/>
          </a:bodyPr>
          <a:lstStyle/>
          <a:p>
            <a:r>
              <a:rPr lang="en-US" sz="3600" dirty="0"/>
              <a:t>2. Is This Research?</a:t>
            </a:r>
          </a:p>
        </p:txBody>
      </p:sp>
      <p:sp>
        <p:nvSpPr>
          <p:cNvPr id="3" name="Text Placeholder 2">
            <a:extLst>
              <a:ext uri="{FF2B5EF4-FFF2-40B4-BE49-F238E27FC236}">
                <a16:creationId xmlns:a16="http://schemas.microsoft.com/office/drawing/2014/main" id="{C5005EDC-D74C-4CCE-96F8-1666B096718C}"/>
              </a:ext>
              <a:ext uri="{C183D7F6-B498-43B3-948B-1728B52AA6E4}">
                <adec:decorative xmlns:adec="http://schemas.microsoft.com/office/drawing/2017/decorative" val="1"/>
              </a:ext>
            </a:extLst>
          </p:cNvPr>
          <p:cNvSpPr>
            <a:spLocks noGrp="1"/>
          </p:cNvSpPr>
          <p:nvPr>
            <p:ph type="body" idx="1"/>
          </p:nvPr>
        </p:nvSpPr>
        <p:spPr>
          <a:xfrm>
            <a:off x="850625" y="1900473"/>
            <a:ext cx="10405534" cy="4053997"/>
          </a:xfrm>
        </p:spPr>
        <p:txBody>
          <a:bodyPr/>
          <a:lstStyle/>
          <a:p>
            <a:pPr marL="0" indent="0">
              <a:buNone/>
            </a:pPr>
            <a:r>
              <a:rPr lang="en-US" dirty="0"/>
              <a:t>A group of physicians identifies several patients with similar disease presentations. The physicians have a hypothesis, that these patients suffer from the same disease. They want to systematically review these cases to identify characteristics and commonalities that would help them better understand this disease – thus contributing to generalizable knowledge.</a:t>
            </a:r>
          </a:p>
        </p:txBody>
      </p:sp>
      <p:sp>
        <p:nvSpPr>
          <p:cNvPr id="4" name="Slide Number Placeholder 3">
            <a:extLst>
              <a:ext uri="{FF2B5EF4-FFF2-40B4-BE49-F238E27FC236}">
                <a16:creationId xmlns:a16="http://schemas.microsoft.com/office/drawing/2014/main" id="{2BEE55C6-A4D6-418B-99ED-4BEA7CF939ED}"/>
              </a:ext>
              <a:ext uri="{C183D7F6-B498-43B3-948B-1728B52AA6E4}">
                <adec:decorative xmlns:adec="http://schemas.microsoft.com/office/drawing/2017/decorative" val="1"/>
              </a:ext>
            </a:extLst>
          </p:cNvPr>
          <p:cNvSpPr>
            <a:spLocks noGrp="1"/>
          </p:cNvSpPr>
          <p:nvPr>
            <p:ph type="sldNum" sz="quarter" idx="10"/>
          </p:nvPr>
        </p:nvSpPr>
        <p:spPr/>
        <p:txBody>
          <a:bodyPr/>
          <a:lstStyle/>
          <a:p>
            <a:r>
              <a:rPr lang="en-US" dirty="0"/>
              <a:t>9</a:t>
            </a:r>
          </a:p>
        </p:txBody>
      </p:sp>
      <p:sp>
        <p:nvSpPr>
          <p:cNvPr id="5" name="Rectangle 4">
            <a:extLst>
              <a:ext uri="{FF2B5EF4-FFF2-40B4-BE49-F238E27FC236}">
                <a16:creationId xmlns:a16="http://schemas.microsoft.com/office/drawing/2014/main" id="{46C9A961-2DF2-4121-B3D4-358C41C9D356}"/>
              </a:ext>
              <a:ext uri="{C183D7F6-B498-43B3-948B-1728B52AA6E4}">
                <adec:decorative xmlns:adec="http://schemas.microsoft.com/office/drawing/2017/decorative" val="1"/>
              </a:ext>
            </a:extLst>
          </p:cNvPr>
          <p:cNvSpPr/>
          <p:nvPr/>
        </p:nvSpPr>
        <p:spPr>
          <a:xfrm>
            <a:off x="850625" y="4386062"/>
            <a:ext cx="6096000" cy="461665"/>
          </a:xfrm>
          <a:prstGeom prst="rect">
            <a:avLst/>
          </a:prstGeom>
        </p:spPr>
        <p:txBody>
          <a:bodyPr>
            <a:spAutoFit/>
          </a:bodyPr>
          <a:lstStyle/>
          <a:p>
            <a:r>
              <a:rPr lang="en-US" altLang="en-US" sz="2400" b="1" dirty="0">
                <a:solidFill>
                  <a:schemeClr val="tx2"/>
                </a:solidFill>
                <a:latin typeface="Arial" panose="020B0604020202020204" pitchFamily="34" charset="0"/>
                <a:cs typeface="Arial" panose="020B0604020202020204" pitchFamily="34" charset="0"/>
              </a:rPr>
              <a:t>Answer: Yes</a:t>
            </a:r>
          </a:p>
        </p:txBody>
      </p:sp>
    </p:spTree>
    <p:custDataLst>
      <p:tags r:id="rId1"/>
    </p:custDataLst>
    <p:extLst>
      <p:ext uri="{BB962C8B-B14F-4D97-AF65-F5344CB8AC3E}">
        <p14:creationId xmlns:p14="http://schemas.microsoft.com/office/powerpoint/2010/main" val="415145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B167B-563C-458F-85FF-BEF6238B0125}"/>
              </a:ext>
              <a:ext uri="{C183D7F6-B498-43B3-948B-1728B52AA6E4}">
                <adec:decorative xmlns:adec="http://schemas.microsoft.com/office/drawing/2017/decorative" val="1"/>
              </a:ext>
            </a:extLst>
          </p:cNvPr>
          <p:cNvSpPr>
            <a:spLocks noGrp="1"/>
          </p:cNvSpPr>
          <p:nvPr>
            <p:ph type="title"/>
          </p:nvPr>
        </p:nvSpPr>
        <p:spPr>
          <a:xfrm>
            <a:off x="872971" y="1206759"/>
            <a:ext cx="11052699" cy="596610"/>
          </a:xfrm>
        </p:spPr>
        <p:txBody>
          <a:bodyPr>
            <a:normAutofit/>
          </a:bodyPr>
          <a:lstStyle/>
          <a:p>
            <a:r>
              <a:rPr lang="en-US" sz="3600" dirty="0"/>
              <a:t>Four Types Of Activities Deemed </a:t>
            </a:r>
            <a:r>
              <a:rPr lang="en-US" sz="3600" u="sng" dirty="0"/>
              <a:t>NOT</a:t>
            </a:r>
            <a:r>
              <a:rPr lang="en-US" sz="3600" dirty="0"/>
              <a:t> Research </a:t>
            </a:r>
          </a:p>
        </p:txBody>
      </p:sp>
      <p:sp>
        <p:nvSpPr>
          <p:cNvPr id="3" name="Content Placeholder 2">
            <a:extLst>
              <a:ext uri="{FF2B5EF4-FFF2-40B4-BE49-F238E27FC236}">
                <a16:creationId xmlns:a16="http://schemas.microsoft.com/office/drawing/2014/main" id="{7C38A5C7-04C3-450A-9BF0-D6103F2E17DF}"/>
              </a:ext>
              <a:ext uri="{C183D7F6-B498-43B3-948B-1728B52AA6E4}">
                <adec:decorative xmlns:adec="http://schemas.microsoft.com/office/drawing/2017/decorative" val="1"/>
              </a:ext>
            </a:extLst>
          </p:cNvPr>
          <p:cNvSpPr>
            <a:spLocks noGrp="1"/>
          </p:cNvSpPr>
          <p:nvPr>
            <p:ph idx="1"/>
          </p:nvPr>
        </p:nvSpPr>
        <p:spPr>
          <a:xfrm>
            <a:off x="872971" y="2062713"/>
            <a:ext cx="7737629" cy="4659489"/>
          </a:xfrm>
        </p:spPr>
        <p:txBody>
          <a:bodyPr>
            <a:normAutofit/>
          </a:bodyPr>
          <a:lstStyle/>
          <a:p>
            <a:pPr marL="0" indent="0">
              <a:buClr>
                <a:srgbClr val="002060"/>
              </a:buClr>
              <a:buNone/>
            </a:pPr>
            <a:r>
              <a:rPr lang="en-US" sz="2800" dirty="0"/>
              <a:t>1) Scholarly and journalistic activities</a:t>
            </a:r>
          </a:p>
          <a:p>
            <a:pPr marL="0" indent="0">
              <a:buClr>
                <a:srgbClr val="002060"/>
              </a:buClr>
              <a:buNone/>
            </a:pPr>
            <a:br>
              <a:rPr lang="en-US" sz="2800" dirty="0"/>
            </a:br>
            <a:r>
              <a:rPr lang="en-US" sz="2800" dirty="0"/>
              <a:t>2) Public health surveillance activities </a:t>
            </a:r>
          </a:p>
          <a:p>
            <a:pPr marL="0" indent="0">
              <a:buClr>
                <a:srgbClr val="002060"/>
              </a:buClr>
              <a:buNone/>
            </a:pPr>
            <a:r>
              <a:rPr lang="en-US" sz="2800" dirty="0"/>
              <a:t>3) Information collection for criminal justice purposes</a:t>
            </a:r>
          </a:p>
          <a:p>
            <a:pPr marL="0" indent="0">
              <a:buClr>
                <a:srgbClr val="002060"/>
              </a:buClr>
              <a:buNone/>
            </a:pPr>
            <a:r>
              <a:rPr lang="en-US" sz="2800" dirty="0"/>
              <a:t>4) Operational activities for national security purposes</a:t>
            </a:r>
          </a:p>
          <a:p>
            <a:pPr marL="0" indent="0">
              <a:buClr>
                <a:srgbClr val="002060"/>
              </a:buClr>
              <a:buNone/>
            </a:pPr>
            <a:r>
              <a:rPr lang="en-US" sz="2800" dirty="0">
                <a:solidFill>
                  <a:schemeClr val="tx1"/>
                </a:solidFill>
              </a:rPr>
              <a:t>                                                                  </a:t>
            </a:r>
            <a:r>
              <a:rPr lang="en-US" sz="1500" dirty="0">
                <a:solidFill>
                  <a:schemeClr val="tx1"/>
                </a:solidFill>
              </a:rPr>
              <a:t>§46.102(l)</a:t>
            </a:r>
          </a:p>
          <a:p>
            <a:pPr marL="0" indent="0">
              <a:buNone/>
            </a:pPr>
            <a:endParaRPr lang="en-US" sz="2800" dirty="0"/>
          </a:p>
        </p:txBody>
      </p:sp>
      <p:sp>
        <p:nvSpPr>
          <p:cNvPr id="4" name="Slide Number Placeholder 3">
            <a:extLst>
              <a:ext uri="{FF2B5EF4-FFF2-40B4-BE49-F238E27FC236}">
                <a16:creationId xmlns:a16="http://schemas.microsoft.com/office/drawing/2014/main" id="{65329496-7414-4835-90CA-39C08666B9CA}"/>
              </a:ext>
              <a:ext uri="{C183D7F6-B498-43B3-948B-1728B52AA6E4}">
                <adec:decorative xmlns:adec="http://schemas.microsoft.com/office/drawing/2017/decorative" val="1"/>
              </a:ext>
            </a:extLst>
          </p:cNvPr>
          <p:cNvSpPr>
            <a:spLocks noGrp="1"/>
          </p:cNvSpPr>
          <p:nvPr>
            <p:ph type="sldNum" sz="quarter" idx="12"/>
          </p:nvPr>
        </p:nvSpPr>
        <p:spPr>
          <a:xfrm>
            <a:off x="8610600" y="6357077"/>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D6600-C6B9-CF4F-8A0C-864766A79F48}" type="slidenum">
              <a:rPr kumimoji="0" lang="en-US" sz="120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
        <p:nvSpPr>
          <p:cNvPr id="5" name="Right Brace 4">
            <a:extLst>
              <a:ext uri="{FF2B5EF4-FFF2-40B4-BE49-F238E27FC236}">
                <a16:creationId xmlns:a16="http://schemas.microsoft.com/office/drawing/2014/main" id="{08F46DAA-5F46-49E6-94FC-FCE6A016776D}"/>
              </a:ext>
              <a:ext uri="{C183D7F6-B498-43B3-948B-1728B52AA6E4}">
                <adec:decorative xmlns:adec="http://schemas.microsoft.com/office/drawing/2017/decorative" val="1"/>
              </a:ext>
            </a:extLst>
          </p:cNvPr>
          <p:cNvSpPr/>
          <p:nvPr/>
        </p:nvSpPr>
        <p:spPr>
          <a:xfrm>
            <a:off x="7683500" y="2933700"/>
            <a:ext cx="749300" cy="2070100"/>
          </a:xfrm>
          <a:prstGeom prst="rightBrace">
            <a:avLst/>
          </a:prstGeom>
          <a:ln w="762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b="1" dirty="0">
              <a:ln w="0"/>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0E80AEFA-F880-474A-81D3-3D57D2D85021}"/>
              </a:ext>
              <a:ext uri="{C183D7F6-B498-43B3-948B-1728B52AA6E4}">
                <adec:decorative xmlns:adec="http://schemas.microsoft.com/office/drawing/2017/decorative" val="1"/>
              </a:ext>
            </a:extLst>
          </p:cNvPr>
          <p:cNvSpPr txBox="1"/>
          <p:nvPr/>
        </p:nvSpPr>
        <p:spPr>
          <a:xfrm>
            <a:off x="8610600" y="2764919"/>
            <a:ext cx="2603500" cy="2308324"/>
          </a:xfrm>
          <a:prstGeom prst="rect">
            <a:avLst/>
          </a:prstGeom>
          <a:noFill/>
        </p:spPr>
        <p:txBody>
          <a:bodyPr wrap="square" rtlCol="0">
            <a:spAutoFit/>
          </a:bodyPr>
          <a:lstStyle/>
          <a:p>
            <a:pPr marL="0" indent="0">
              <a:buClr>
                <a:srgbClr val="002060"/>
              </a:buClr>
              <a:buNone/>
            </a:pPr>
            <a:r>
              <a:rPr lang="en-US" sz="2400" dirty="0">
                <a:solidFill>
                  <a:schemeClr val="tx2"/>
                </a:solidFill>
                <a:latin typeface="Arial" panose="020B0604020202020204" pitchFamily="34" charset="0"/>
                <a:cs typeface="Arial" panose="020B0604020202020204" pitchFamily="34" charset="0"/>
              </a:rPr>
              <a:t>Activities that are government functions with separately mandated protections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849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7|4|4.7|8.8|4.2|43.1"/>
</p:tagLst>
</file>

<file path=ppt/tags/tag10.xml><?xml version="1.0" encoding="utf-8"?>
<p:tagLst xmlns:a="http://schemas.openxmlformats.org/drawingml/2006/main" xmlns:r="http://schemas.openxmlformats.org/officeDocument/2006/relationships" xmlns:p="http://schemas.openxmlformats.org/presentationml/2006/main">
  <p:tag name="TIMING" val="|16.7|31|38.1"/>
</p:tagLst>
</file>

<file path=ppt/tags/tag11.xml><?xml version="1.0" encoding="utf-8"?>
<p:tagLst xmlns:a="http://schemas.openxmlformats.org/drawingml/2006/main" xmlns:r="http://schemas.openxmlformats.org/officeDocument/2006/relationships" xmlns:p="http://schemas.openxmlformats.org/presentationml/2006/main">
  <p:tag name="TIMING" val="|12.6|56.8|22.7"/>
</p:tagLst>
</file>

<file path=ppt/tags/tag12.xml><?xml version="1.0" encoding="utf-8"?>
<p:tagLst xmlns:a="http://schemas.openxmlformats.org/drawingml/2006/main" xmlns:r="http://schemas.openxmlformats.org/officeDocument/2006/relationships" xmlns:p="http://schemas.openxmlformats.org/presentationml/2006/main">
  <p:tag name="TIMING" val="|16.7|31|38.1"/>
</p:tagLst>
</file>

<file path=ppt/tags/tag13.xml><?xml version="1.0" encoding="utf-8"?>
<p:tagLst xmlns:a="http://schemas.openxmlformats.org/drawingml/2006/main" xmlns:r="http://schemas.openxmlformats.org/officeDocument/2006/relationships" xmlns:p="http://schemas.openxmlformats.org/presentationml/2006/main">
  <p:tag name="TIMING" val="|7.5|41.2|27.8"/>
</p:tagLst>
</file>

<file path=ppt/tags/tag14.xml><?xml version="1.0" encoding="utf-8"?>
<p:tagLst xmlns:a="http://schemas.openxmlformats.org/drawingml/2006/main" xmlns:r="http://schemas.openxmlformats.org/officeDocument/2006/relationships" xmlns:p="http://schemas.openxmlformats.org/presentationml/2006/main">
  <p:tag name="TIMING" val="|7.5|41.2|27.8"/>
</p:tagLst>
</file>

<file path=ppt/tags/tag15.xml><?xml version="1.0" encoding="utf-8"?>
<p:tagLst xmlns:a="http://schemas.openxmlformats.org/drawingml/2006/main" xmlns:r="http://schemas.openxmlformats.org/officeDocument/2006/relationships" xmlns:p="http://schemas.openxmlformats.org/presentationml/2006/main">
  <p:tag name="TIMING" val="|2.2|50.5|19.5"/>
</p:tagLst>
</file>

<file path=ppt/tags/tag16.xml><?xml version="1.0" encoding="utf-8"?>
<p:tagLst xmlns:a="http://schemas.openxmlformats.org/drawingml/2006/main" xmlns:r="http://schemas.openxmlformats.org/officeDocument/2006/relationships" xmlns:p="http://schemas.openxmlformats.org/presentationml/2006/main">
  <p:tag name="TIMING" val="|7.5|41.2|27.8"/>
</p:tagLst>
</file>

<file path=ppt/tags/tag17.xml><?xml version="1.0" encoding="utf-8"?>
<p:tagLst xmlns:a="http://schemas.openxmlformats.org/drawingml/2006/main" xmlns:r="http://schemas.openxmlformats.org/officeDocument/2006/relationships" xmlns:p="http://schemas.openxmlformats.org/presentationml/2006/main">
  <p:tag name="TIMING" val="|2.2|50.5|19.5"/>
</p:tagLst>
</file>

<file path=ppt/tags/tag18.xml><?xml version="1.0" encoding="utf-8"?>
<p:tagLst xmlns:a="http://schemas.openxmlformats.org/drawingml/2006/main" xmlns:r="http://schemas.openxmlformats.org/officeDocument/2006/relationships" xmlns:p="http://schemas.openxmlformats.org/presentationml/2006/main">
  <p:tag name="TIMING" val="|3.7|32.5|12"/>
</p:tagLst>
</file>

<file path=ppt/tags/tag19.xml><?xml version="1.0" encoding="utf-8"?>
<p:tagLst xmlns:a="http://schemas.openxmlformats.org/drawingml/2006/main" xmlns:r="http://schemas.openxmlformats.org/officeDocument/2006/relationships" xmlns:p="http://schemas.openxmlformats.org/presentationml/2006/main">
  <p:tag name="TIMING" val="|2.2|50.5|19.5"/>
</p:tagLst>
</file>

<file path=ppt/tags/tag2.xml><?xml version="1.0" encoding="utf-8"?>
<p:tagLst xmlns:a="http://schemas.openxmlformats.org/drawingml/2006/main" xmlns:r="http://schemas.openxmlformats.org/officeDocument/2006/relationships" xmlns:p="http://schemas.openxmlformats.org/presentationml/2006/main">
  <p:tag name="TIMING" val="|35.7|4.5|5.2|5.5"/>
</p:tagLst>
</file>

<file path=ppt/tags/tag20.xml><?xml version="1.0" encoding="utf-8"?>
<p:tagLst xmlns:a="http://schemas.openxmlformats.org/drawingml/2006/main" xmlns:r="http://schemas.openxmlformats.org/officeDocument/2006/relationships" xmlns:p="http://schemas.openxmlformats.org/presentationml/2006/main">
  <p:tag name="TIMING" val="|2.2|50.5|19.5"/>
</p:tagLst>
</file>

<file path=ppt/tags/tag21.xml><?xml version="1.0" encoding="utf-8"?>
<p:tagLst xmlns:a="http://schemas.openxmlformats.org/drawingml/2006/main" xmlns:r="http://schemas.openxmlformats.org/officeDocument/2006/relationships" xmlns:p="http://schemas.openxmlformats.org/presentationml/2006/main">
  <p:tag name="TIMING" val="|2.2|50.5|19.5"/>
</p:tagLst>
</file>

<file path=ppt/tags/tag22.xml><?xml version="1.0" encoding="utf-8"?>
<p:tagLst xmlns:a="http://schemas.openxmlformats.org/drawingml/2006/main" xmlns:r="http://schemas.openxmlformats.org/officeDocument/2006/relationships" xmlns:p="http://schemas.openxmlformats.org/presentationml/2006/main">
  <p:tag name="TIMING" val="|12.6|56.8|22.7"/>
</p:tagLst>
</file>

<file path=ppt/tags/tag23.xml><?xml version="1.0" encoding="utf-8"?>
<p:tagLst xmlns:a="http://schemas.openxmlformats.org/drawingml/2006/main" xmlns:r="http://schemas.openxmlformats.org/officeDocument/2006/relationships" xmlns:p="http://schemas.openxmlformats.org/presentationml/2006/main">
  <p:tag name="TIMING" val="|12.6|56.8|22.7"/>
</p:tagLst>
</file>

<file path=ppt/tags/tag24.xml><?xml version="1.0" encoding="utf-8"?>
<p:tagLst xmlns:a="http://schemas.openxmlformats.org/drawingml/2006/main" xmlns:r="http://schemas.openxmlformats.org/officeDocument/2006/relationships" xmlns:p="http://schemas.openxmlformats.org/presentationml/2006/main">
  <p:tag name="TIMING" val="|12.6|56.8|22.7"/>
</p:tagLst>
</file>

<file path=ppt/tags/tag3.xml><?xml version="1.0" encoding="utf-8"?>
<p:tagLst xmlns:a="http://schemas.openxmlformats.org/drawingml/2006/main" xmlns:r="http://schemas.openxmlformats.org/officeDocument/2006/relationships" xmlns:p="http://schemas.openxmlformats.org/presentationml/2006/main">
  <p:tag name="TYPE" val="MultiChoiceSlide"/>
  <p:tag name="HASRESULTS" val="False"/>
  <p:tag name="TPQUESTIONXML" val="﻿&lt;?xml version=&quot;1.0&quot; encoding=&quot;utf-8&quot;?&gt;&#10;&lt;questionlist&gt;&#10;    &lt;properties&gt;&#10;        &lt;guid&gt;7FEB6AEB43C1423FAD709822472D1A9B&lt;/guid&gt;&#10;        &lt;description /&gt;&#10;        &lt;date&gt;3/26/2015 11:26:20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A12DF6A2AA7474FBF0EEA8AD2A62A2B&lt;/guid&gt;&#10;            &lt;repollguid&gt;E70F71B6CE644717ADE4FBB972F88571&lt;/repollguid&gt;&#10;            &lt;sourceid&gt;657CA191758D49C9804349FCCA0A420F&lt;/sourceid&gt;&#10;            &lt;questiontext&gt;A team of physicians sees a patient with an unusual constellation of symptoms. They run a variety of diagnostic tests and procedures. Results of the test do not yield a known diagnosis. They write a case summary of their observations and submit it to a medical journal for publication.Is this research?&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4AC570EA7DC44A61887EC01B4F4C0640&lt;/guid&gt;&#10;                    &lt;answertext&gt;Yes&lt;/answertext&gt;&#10;                    &lt;valuetype&gt;-1&lt;/valuetype&gt;&#10;                &lt;/answer&gt;&#10;                &lt;answer&gt;&#10;                    &lt;guid&gt;9FDD2BBBF32C4A3695BA8E1E00F18A0E&lt;/guid&gt;&#10;                    &lt;answertext&gt;No&lt;/answertext&gt;&#10;                    &lt;valuetype&gt;1&lt;/valuetype&gt;&#10;                &lt;/answer&gt;&#10;                &lt;answer&gt;&#10;                    &lt;guid&gt;CAF6349180D44229B0F9D8A1FCDF2D7E&lt;/guid&gt;&#10;                    &lt;answertext&gt;I don’t know&lt;/answertext&gt;&#10;                    &lt;valuetype&gt;-1&lt;/valuetype&gt;&#10;                &lt;/answer&gt;&#10;            &lt;/answers&gt;&#10;        &lt;/multichoice&gt;&#10;    &lt;/questions&gt;&#10;&lt;/questionlist&gt;"/>
  <p:tag name="LIVECHARTING" val="False"/>
  <p:tag name="AUTOOPENPOLL" val="True"/>
  <p:tag name="AUTOFORMATCHART" val="True"/>
  <p:tag name="TIMING" val="|2.1|23.3"/>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IMING" val="|3.4|39.6"/>
</p:tagLst>
</file>

<file path=ppt/tags/tag6.xml><?xml version="1.0" encoding="utf-8"?>
<p:tagLst xmlns:a="http://schemas.openxmlformats.org/drawingml/2006/main" xmlns:r="http://schemas.openxmlformats.org/officeDocument/2006/relationships" xmlns:p="http://schemas.openxmlformats.org/presentationml/2006/main">
  <p:tag name="TIMING" val="|17.9|4.3|6|13.1|1.1|10.7"/>
</p:tagLst>
</file>

<file path=ppt/tags/tag7.xml><?xml version="1.0" encoding="utf-8"?>
<p:tagLst xmlns:a="http://schemas.openxmlformats.org/drawingml/2006/main" xmlns:r="http://schemas.openxmlformats.org/officeDocument/2006/relationships" xmlns:p="http://schemas.openxmlformats.org/presentationml/2006/main">
  <p:tag name="TIMING" val="|6.1|31.1"/>
</p:tagLst>
</file>

<file path=ppt/tags/tag8.xml><?xml version="1.0" encoding="utf-8"?>
<p:tagLst xmlns:a="http://schemas.openxmlformats.org/drawingml/2006/main" xmlns:r="http://schemas.openxmlformats.org/officeDocument/2006/relationships" xmlns:p="http://schemas.openxmlformats.org/presentationml/2006/main">
  <p:tag name="TIMING" val="|2.2|50.5|19.5"/>
</p:tagLst>
</file>

<file path=ppt/tags/tag9.xml><?xml version="1.0" encoding="utf-8"?>
<p:tagLst xmlns:a="http://schemas.openxmlformats.org/drawingml/2006/main" xmlns:r="http://schemas.openxmlformats.org/officeDocument/2006/relationships" xmlns:p="http://schemas.openxmlformats.org/presentationml/2006/main">
  <p:tag name="TIMING" val="|2.2|50.5|19.5"/>
</p:tagLst>
</file>

<file path=ppt/theme/theme1.xml><?xml version="1.0" encoding="utf-8"?>
<a:theme xmlns:a="http://schemas.openxmlformats.org/drawingml/2006/main" name="1_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2.xml><?xml version="1.0" encoding="utf-8"?>
<a:theme xmlns:a="http://schemas.openxmlformats.org/drawingml/2006/main" name="2_Office Theme">
  <a:themeElements>
    <a:clrScheme name="OASH">
      <a:dk1>
        <a:srgbClr val="000000"/>
      </a:dk1>
      <a:lt1>
        <a:srgbClr val="FFFFFF"/>
      </a:lt1>
      <a:dk2>
        <a:srgbClr val="000099"/>
      </a:dk2>
      <a:lt2>
        <a:srgbClr val="F3B927"/>
      </a:lt2>
      <a:accent1>
        <a:srgbClr val="757575"/>
      </a:accent1>
      <a:accent2>
        <a:srgbClr val="BABABA"/>
      </a:accent2>
      <a:accent3>
        <a:srgbClr val="EAEAEA"/>
      </a:accent3>
      <a:accent4>
        <a:srgbClr val="0B8D93"/>
      </a:accent4>
      <a:accent5>
        <a:srgbClr val="00004D"/>
      </a:accent5>
      <a:accent6>
        <a:srgbClr val="0081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H_Powerpoint_Template_Widescreen_Final" id="{DDB129E9-CEC8-4A7D-8E20-402F7F893C3F}" vid="{098EE685-B4EE-4362-BF1C-AAB4A6FBF336}"/>
    </a:ext>
  </a:extLst>
</a:theme>
</file>

<file path=ppt/theme/theme3.xml><?xml version="1.0" encoding="utf-8"?>
<a:theme xmlns:a="http://schemas.openxmlformats.org/drawingml/2006/main" name="4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4.xml><?xml version="1.0" encoding="utf-8"?>
<a:theme xmlns:a="http://schemas.openxmlformats.org/drawingml/2006/main" name="7_OASH Slide Master">
  <a:themeElements>
    <a:clrScheme name="ASPR1">
      <a:dk1>
        <a:srgbClr val="102B62"/>
      </a:dk1>
      <a:lt1>
        <a:sysClr val="window" lastClr="FFFFFF"/>
      </a:lt1>
      <a:dk2>
        <a:srgbClr val="1F497D"/>
      </a:dk2>
      <a:lt2>
        <a:srgbClr val="EEECE1"/>
      </a:lt2>
      <a:accent1>
        <a:srgbClr val="5482E1"/>
      </a:accent1>
      <a:accent2>
        <a:srgbClr val="C9C9C9"/>
      </a:accent2>
      <a:accent3>
        <a:srgbClr val="00BCB8"/>
      </a:accent3>
      <a:accent4>
        <a:srgbClr val="C15853"/>
      </a:accent4>
      <a:accent5>
        <a:srgbClr val="BACCF3"/>
      </a:accent5>
      <a:accent6>
        <a:srgbClr val="B7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ASH Slide Master" id="{0CAD0F80-0E72-45DA-8258-90A72DB5A2E3}" vid="{C7B34E3C-A108-409F-9C5A-4793B4CB78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1C2D81-B3CA-4910-B76B-E23C8B3B9595}"/>
</file>

<file path=customXml/itemProps2.xml><?xml version="1.0" encoding="utf-8"?>
<ds:datastoreItem xmlns:ds="http://schemas.openxmlformats.org/officeDocument/2006/customXml" ds:itemID="{04B56DB3-E52A-444C-B400-48CDB217A6CF}"/>
</file>

<file path=customXml/itemProps3.xml><?xml version="1.0" encoding="utf-8"?>
<ds:datastoreItem xmlns:ds="http://schemas.openxmlformats.org/officeDocument/2006/customXml" ds:itemID="{10B78132-AF6F-48BE-B79B-7DF149B14D06}"/>
</file>

<file path=docProps/app.xml><?xml version="1.0" encoding="utf-8"?>
<Properties xmlns="http://schemas.openxmlformats.org/officeDocument/2006/extended-properties" xmlns:vt="http://schemas.openxmlformats.org/officeDocument/2006/docPropsVTypes">
  <TotalTime>11439</TotalTime>
  <Words>3202</Words>
  <Application>Microsoft Office PowerPoint</Application>
  <PresentationFormat>Widescreen</PresentationFormat>
  <Paragraphs>293</Paragraphs>
  <Slides>42</Slides>
  <Notes>38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Arial</vt:lpstr>
      <vt:lpstr>Calibri</vt:lpstr>
      <vt:lpstr>Courier New</vt:lpstr>
      <vt:lpstr>Times New Roman</vt:lpstr>
      <vt:lpstr>Verdana</vt:lpstr>
      <vt:lpstr>Wingdings</vt:lpstr>
      <vt:lpstr>1_Office Theme</vt:lpstr>
      <vt:lpstr>2_Office Theme</vt:lpstr>
      <vt:lpstr>4_OASH Slide Master</vt:lpstr>
      <vt:lpstr>7_OASH Slide Master</vt:lpstr>
      <vt:lpstr>How Do I Know If A Research Study Is Human Subjects Research And What Does That Even Mean? </vt:lpstr>
      <vt:lpstr>Disclaimer</vt:lpstr>
      <vt:lpstr>Learning Objectives </vt:lpstr>
      <vt:lpstr>What Are The Common Rule Regulatory Requirements And When Do They Apply? </vt:lpstr>
      <vt:lpstr>How Do You Determine If Your Project Is Nonexempt Human Subjects Research? </vt:lpstr>
      <vt:lpstr>How Is Research Defined?</vt:lpstr>
      <vt:lpstr>A team of physicians sees a patient with an unusual combination of symptoms. They run a variety of diagnostic tests and procedures. Results of the tests do not yield a known diagnosis.   They write a case summary of their observations and submit it to a medical journal for publication.  </vt:lpstr>
      <vt:lpstr>2. Is This Research?</vt:lpstr>
      <vt:lpstr>Four Types Of Activities Deemed NOT Research </vt:lpstr>
      <vt:lpstr>How Is Human Subject Defined?</vt:lpstr>
      <vt:lpstr>Associated Terms &amp; Concepts (#1)</vt:lpstr>
      <vt:lpstr>Human Subjects Research Involving An Intervention </vt:lpstr>
      <vt:lpstr>Human Subjects Research Involving An Interaction </vt:lpstr>
      <vt:lpstr>Associated Terms &amp; Concepts (#2)</vt:lpstr>
      <vt:lpstr>Human Subjects Research Involving Identifiable Private Information and Biospecimens </vt:lpstr>
      <vt:lpstr>Are Human Subjects Involved in Your Research?</vt:lpstr>
      <vt:lpstr>1. Is This Human Subjects Research? </vt:lpstr>
      <vt:lpstr>2. Is This Human Subjects Research? </vt:lpstr>
      <vt:lpstr>3. Is This Human Subjects Research? </vt:lpstr>
      <vt:lpstr>4. Is This Human Subjects Research? </vt:lpstr>
      <vt:lpstr>5. Is This Human Subjects Research? </vt:lpstr>
      <vt:lpstr>6. Is This Human Subjects Research? </vt:lpstr>
      <vt:lpstr>You’re Conducting Research And It Involves Human Subjects. Now What?</vt:lpstr>
      <vt:lpstr>Flowchart Showing How to Determine if a Project is Nonexempt Human Subjects Research</vt:lpstr>
      <vt:lpstr>The Inherent Ethical Tension</vt:lpstr>
      <vt:lpstr>When Is Your Human Subjects Research Exempt From the Common Rule Regulatory Requirements?</vt:lpstr>
      <vt:lpstr>Exemption Categories</vt:lpstr>
      <vt:lpstr>What Is Secondary Research?</vt:lpstr>
      <vt:lpstr>Exemption 4</vt:lpstr>
      <vt:lpstr>Exemption 4 (CONT.)</vt:lpstr>
      <vt:lpstr>Exemption 4 (CONT. 2)</vt:lpstr>
      <vt:lpstr>1. Is This HSR Eligible For Exemption Under Category 4(i)? </vt:lpstr>
      <vt:lpstr>2. Is This HSR Eligible For Exemption Under Category 4(ii)? </vt:lpstr>
      <vt:lpstr>3. Is This HSR Eligible For Exemption Under Category 4(iii)? </vt:lpstr>
      <vt:lpstr>4. Is This HSR Eligible For Exemption Under Category 4(ii)?  </vt:lpstr>
      <vt:lpstr>5. Is This HSR Eligible For Exemption Under Category 4(iii)?  </vt:lpstr>
      <vt:lpstr>6. Is This HSR Eligible For Exemption Under Category 4? </vt:lpstr>
      <vt:lpstr>Human Subject Regulations Decision Charts</vt:lpstr>
      <vt:lpstr>Online Education - Videos</vt:lpstr>
      <vt:lpstr>OHRP’s Human Research Protection Training</vt:lpstr>
      <vt:lpstr>Contacts and Resources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Research and What it isn’t? And Who is Human Subject Anyway? –  Explaining the Common Rule in Plain Language</dc:title>
  <dc:creator>Lau, Yvonne (OS/OASH)</dc:creator>
  <cp:lastModifiedBy>Azar, Marianna (OS/OASH)</cp:lastModifiedBy>
  <cp:revision>293</cp:revision>
  <dcterms:created xsi:type="dcterms:W3CDTF">2022-01-11T19:19:50Z</dcterms:created>
  <dcterms:modified xsi:type="dcterms:W3CDTF">2022-12-02T15:27:04Z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0x010100FD46887D1DAA6244B670A3DCDEA32DA0</vt:lpwstr>
  </property>
</Properties>
</file>